
<file path=[Content_Types].xml><?xml version="1.0" encoding="utf-8"?>
<Types xmlns="http://schemas.openxmlformats.org/package/2006/content-types">
  <Default Extension="jpeg" ContentType="image/jpeg"/>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9" r:id="rId4"/>
    <p:sldId id="263" r:id="rId5"/>
    <p:sldId id="262" r:id="rId7"/>
    <p:sldId id="356" r:id="rId8"/>
    <p:sldId id="303" r:id="rId9"/>
    <p:sldId id="261" r:id="rId10"/>
    <p:sldId id="304" r:id="rId11"/>
    <p:sldId id="305" r:id="rId12"/>
    <p:sldId id="307" r:id="rId13"/>
    <p:sldId id="306" r:id="rId14"/>
    <p:sldId id="308" r:id="rId15"/>
    <p:sldId id="267" r:id="rId16"/>
    <p:sldId id="268" r:id="rId17"/>
    <p:sldId id="269" r:id="rId18"/>
    <p:sldId id="276" r:id="rId19"/>
    <p:sldId id="270" r:id="rId20"/>
    <p:sldId id="271" r:id="rId21"/>
    <p:sldId id="310" r:id="rId22"/>
    <p:sldId id="274" r:id="rId23"/>
    <p:sldId id="311" r:id="rId24"/>
    <p:sldId id="275" r:id="rId25"/>
    <p:sldId id="277" r:id="rId26"/>
    <p:sldId id="278" r:id="rId27"/>
    <p:sldId id="330" r:id="rId28"/>
    <p:sldId id="279" r:id="rId29"/>
    <p:sldId id="312" r:id="rId30"/>
    <p:sldId id="313" r:id="rId31"/>
    <p:sldId id="280" r:id="rId32"/>
    <p:sldId id="281" r:id="rId33"/>
    <p:sldId id="295" r:id="rId34"/>
    <p:sldId id="315" r:id="rId35"/>
    <p:sldId id="357" r:id="rId36"/>
    <p:sldId id="292" r:id="rId37"/>
    <p:sldId id="314" r:id="rId38"/>
    <p:sldId id="282" r:id="rId39"/>
    <p:sldId id="319" r:id="rId40"/>
    <p:sldId id="320" r:id="rId41"/>
    <p:sldId id="321" r:id="rId42"/>
    <p:sldId id="322" r:id="rId43"/>
    <p:sldId id="323" r:id="rId44"/>
    <p:sldId id="324" r:id="rId45"/>
    <p:sldId id="325" r:id="rId46"/>
    <p:sldId id="298" r:id="rId47"/>
    <p:sldId id="317" r:id="rId48"/>
    <p:sldId id="318" r:id="rId49"/>
    <p:sldId id="290" r:id="rId50"/>
    <p:sldId id="296" r:id="rId51"/>
    <p:sldId id="297" r:id="rId52"/>
    <p:sldId id="328" r:id="rId5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6.png"/><Relationship Id="rId2" Type="http://schemas.microsoft.com/office/2007/relationships/media" Target="../media/media1.mov"/><Relationship Id="rId1" Type="http://schemas.openxmlformats.org/officeDocument/2006/relationships/video" Target="../media/media1.mov"/></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1.png"/><Relationship Id="rId3" Type="http://schemas.microsoft.com/office/2007/relationships/media" Target="../media/media2.mov"/><Relationship Id="rId2" Type="http://schemas.openxmlformats.org/officeDocument/2006/relationships/video" Target="../media/media2.mov"/><Relationship Id="rId1" Type="http://schemas.openxmlformats.org/officeDocument/2006/relationships/image" Target="../media/image70.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OpenGL ES</a:t>
            </a:r>
            <a:r>
              <a:rPr lang="zh-CN" altLang="en-US"/>
              <a:t>探索</a:t>
            </a:r>
            <a:endParaRPr lang="zh-CN" altLang="en-US"/>
          </a:p>
        </p:txBody>
      </p:sp>
      <p:sp>
        <p:nvSpPr>
          <p:cNvPr id="4" name="文本框 3"/>
          <p:cNvSpPr txBox="1"/>
          <p:nvPr/>
        </p:nvSpPr>
        <p:spPr>
          <a:xfrm>
            <a:off x="9344025" y="4966335"/>
            <a:ext cx="1870710" cy="922020"/>
          </a:xfrm>
          <a:prstGeom prst="rect">
            <a:avLst/>
          </a:prstGeom>
          <a:noFill/>
        </p:spPr>
        <p:txBody>
          <a:bodyPr wrap="square" rtlCol="0">
            <a:spAutoFit/>
          </a:bodyPr>
          <a:p>
            <a:r>
              <a:rPr lang="en-US" altLang="zh-CN"/>
              <a:t> ------</a:t>
            </a:r>
            <a:r>
              <a:rPr lang="zh-CN" altLang="en-US"/>
              <a:t>李瑞</a:t>
            </a:r>
            <a:endParaRPr lang="zh-CN" altLang="en-US"/>
          </a:p>
          <a:p>
            <a:endParaRPr lang="zh-CN" altLang="en-US"/>
          </a:p>
          <a:p>
            <a:r>
              <a:rPr lang="en-US" altLang="zh-CN"/>
              <a:t>2021</a:t>
            </a:r>
            <a:r>
              <a:rPr lang="zh-CN" altLang="en-US"/>
              <a:t>年</a:t>
            </a:r>
            <a:r>
              <a:rPr lang="en-US" altLang="zh-CN"/>
              <a:t>2</a:t>
            </a:r>
            <a:r>
              <a:rPr lang="zh-CN" altLang="en-US"/>
              <a:t>月</a:t>
            </a:r>
            <a:r>
              <a:rPr lang="en-US" altLang="zh-CN"/>
              <a:t>27</a:t>
            </a:r>
            <a:r>
              <a:rPr lang="zh-CN" altLang="en-US"/>
              <a:t>日</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5165" y="586105"/>
            <a:ext cx="1570990" cy="645160"/>
          </a:xfrm>
          <a:prstGeom prst="rect">
            <a:avLst/>
          </a:prstGeom>
          <a:noFill/>
        </p:spPr>
        <p:txBody>
          <a:bodyPr wrap="none" rtlCol="0">
            <a:spAutoFit/>
          </a:bodyPr>
          <a:p>
            <a:r>
              <a:rPr lang="en-US" altLang="zh-CN"/>
              <a:t>(3)</a:t>
            </a:r>
            <a:r>
              <a:rPr lang="zh-CN" altLang="en-US"/>
              <a:t>片段着色器</a:t>
            </a:r>
            <a:endParaRPr lang="zh-CN" altLang="en-US"/>
          </a:p>
          <a:p>
            <a:endParaRPr lang="zh-CN" altLang="en-US"/>
          </a:p>
        </p:txBody>
      </p:sp>
      <p:pic>
        <p:nvPicPr>
          <p:cNvPr id="3" name="图片 2"/>
          <p:cNvPicPr>
            <a:picLocks noChangeAspect="1"/>
          </p:cNvPicPr>
          <p:nvPr/>
        </p:nvPicPr>
        <p:blipFill>
          <a:blip r:embed="rId1"/>
          <a:stretch>
            <a:fillRect/>
          </a:stretch>
        </p:blipFill>
        <p:spPr>
          <a:xfrm>
            <a:off x="685165" y="1409065"/>
            <a:ext cx="6286500" cy="1409700"/>
          </a:xfrm>
          <a:prstGeom prst="rect">
            <a:avLst/>
          </a:prstGeom>
        </p:spPr>
      </p:pic>
      <p:sp>
        <p:nvSpPr>
          <p:cNvPr id="4" name="文本框 3"/>
          <p:cNvSpPr txBox="1"/>
          <p:nvPr/>
        </p:nvSpPr>
        <p:spPr>
          <a:xfrm>
            <a:off x="436880" y="4569460"/>
            <a:ext cx="6783070" cy="922020"/>
          </a:xfrm>
          <a:prstGeom prst="rect">
            <a:avLst/>
          </a:prstGeom>
          <a:noFill/>
        </p:spPr>
        <p:txBody>
          <a:bodyPr wrap="square" rtlCol="0" anchor="t">
            <a:spAutoFit/>
          </a:bodyPr>
          <a:p>
            <a:r>
              <a:rPr lang="zh-CN" altLang="en-US"/>
              <a:t>声明输出变量可以使用out关键字，这里我们命名为FragColor。</a:t>
            </a:r>
            <a:endParaRPr lang="zh-CN" altLang="en-US"/>
          </a:p>
          <a:p>
            <a:endParaRPr lang="zh-CN" altLang="en-US"/>
          </a:p>
          <a:p>
            <a:r>
              <a:rPr lang="zh-CN" altLang="en-US"/>
              <a:t>颜色为 </a:t>
            </a:r>
            <a:r>
              <a:rPr lang="en-US" altLang="zh-CN"/>
              <a:t>1.0f,0.5f,0.2f </a:t>
            </a:r>
            <a:r>
              <a:rPr lang="zh-CN" altLang="en-US"/>
              <a:t>透明度为</a:t>
            </a:r>
            <a:r>
              <a:rPr lang="en-US" altLang="zh-CN"/>
              <a:t>1.0f</a:t>
            </a:r>
            <a:endParaRPr lang="en-US" altLang="zh-CN"/>
          </a:p>
        </p:txBody>
      </p:sp>
      <p:pic>
        <p:nvPicPr>
          <p:cNvPr id="5" name="图片 4"/>
          <p:cNvPicPr>
            <a:picLocks noChangeAspect="1"/>
          </p:cNvPicPr>
          <p:nvPr/>
        </p:nvPicPr>
        <p:blipFill>
          <a:blip r:embed="rId2"/>
          <a:stretch>
            <a:fillRect/>
          </a:stretch>
        </p:blipFill>
        <p:spPr>
          <a:xfrm>
            <a:off x="7094220" y="386715"/>
            <a:ext cx="4728845" cy="35775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02970" y="368935"/>
            <a:ext cx="1570990" cy="922020"/>
          </a:xfrm>
          <a:prstGeom prst="rect">
            <a:avLst/>
          </a:prstGeom>
          <a:noFill/>
        </p:spPr>
        <p:txBody>
          <a:bodyPr wrap="none" rtlCol="0">
            <a:spAutoFit/>
          </a:bodyPr>
          <a:p>
            <a:r>
              <a:rPr lang="en-US" altLang="zh-CN"/>
              <a:t>(4)</a:t>
            </a:r>
            <a:r>
              <a:rPr lang="zh-CN" altLang="en-US"/>
              <a:t>编译着色器</a:t>
            </a:r>
            <a:endParaRPr lang="zh-CN" altLang="en-US"/>
          </a:p>
          <a:p>
            <a:endParaRPr lang="zh-CN" altLang="en-US"/>
          </a:p>
          <a:p>
            <a:endParaRPr lang="zh-CN" altLang="en-US"/>
          </a:p>
        </p:txBody>
      </p:sp>
      <p:sp>
        <p:nvSpPr>
          <p:cNvPr id="4" name="文本框 3"/>
          <p:cNvSpPr txBox="1"/>
          <p:nvPr/>
        </p:nvSpPr>
        <p:spPr>
          <a:xfrm>
            <a:off x="8314055" y="894715"/>
            <a:ext cx="3275330" cy="2306955"/>
          </a:xfrm>
          <a:prstGeom prst="rect">
            <a:avLst/>
          </a:prstGeom>
          <a:noFill/>
          <a:ln>
            <a:solidFill>
              <a:schemeClr val="accent3"/>
            </a:solidFill>
          </a:ln>
        </p:spPr>
        <p:txBody>
          <a:bodyPr wrap="square" rtlCol="0">
            <a:spAutoFit/>
          </a:bodyPr>
          <a:p>
            <a:pPr algn="l"/>
            <a:r>
              <a:rPr lang="en-US" altLang="zh-CN"/>
              <a:t>shaderType</a:t>
            </a:r>
            <a:r>
              <a:rPr lang="zh-CN" altLang="en-US"/>
              <a:t>指定为：</a:t>
            </a:r>
            <a:endParaRPr lang="zh-CN" altLang="en-US"/>
          </a:p>
          <a:p>
            <a:pPr algn="l"/>
            <a:endParaRPr lang="zh-CN" altLang="en-US"/>
          </a:p>
          <a:p>
            <a:pPr algn="l"/>
            <a:r>
              <a:rPr lang="zh-CN" altLang="en-US">
                <a:solidFill>
                  <a:schemeClr val="tx1"/>
                </a:solidFill>
              </a:rPr>
              <a:t>顶点着色器设置为：</a:t>
            </a:r>
            <a:endParaRPr lang="zh-CN" altLang="en-US">
              <a:solidFill>
                <a:schemeClr val="tx1"/>
              </a:solidFill>
            </a:endParaRPr>
          </a:p>
          <a:p>
            <a:pPr algn="l"/>
            <a:r>
              <a:rPr lang="zh-CN" altLang="en-US">
                <a:solidFill>
                  <a:srgbClr val="FF0000"/>
                </a:solidFill>
              </a:rPr>
              <a:t>GL_VERTEX_SHADER</a:t>
            </a:r>
            <a:endParaRPr lang="zh-CN" altLang="en-US">
              <a:solidFill>
                <a:srgbClr val="FF0000"/>
              </a:solidFill>
            </a:endParaRPr>
          </a:p>
          <a:p>
            <a:pPr algn="l"/>
            <a:endParaRPr lang="zh-CN" altLang="en-US"/>
          </a:p>
          <a:p>
            <a:pPr algn="l"/>
            <a:r>
              <a:rPr lang="zh-CN" altLang="en-US">
                <a:solidFill>
                  <a:schemeClr val="tx1"/>
                </a:solidFill>
              </a:rPr>
              <a:t>片段着色器设置为：</a:t>
            </a:r>
            <a:endParaRPr lang="zh-CN" altLang="en-US">
              <a:solidFill>
                <a:schemeClr val="tx1"/>
              </a:solidFill>
            </a:endParaRPr>
          </a:p>
          <a:p>
            <a:pPr algn="l"/>
            <a:r>
              <a:rPr lang="zh-CN" altLang="en-US">
                <a:solidFill>
                  <a:srgbClr val="FF0000"/>
                </a:solidFill>
              </a:rPr>
              <a:t>GL_FRAGMENT_SHADER</a:t>
            </a:r>
            <a:br>
              <a:rPr lang="zh-CN" altLang="en-US"/>
            </a:br>
            <a:endParaRPr lang="zh-CN" altLang="en-US"/>
          </a:p>
        </p:txBody>
      </p:sp>
      <p:pic>
        <p:nvPicPr>
          <p:cNvPr id="5" name="图片 4"/>
          <p:cNvPicPr>
            <a:picLocks noChangeAspect="1"/>
          </p:cNvPicPr>
          <p:nvPr/>
        </p:nvPicPr>
        <p:blipFill>
          <a:blip r:embed="rId1"/>
          <a:stretch>
            <a:fillRect/>
          </a:stretch>
        </p:blipFill>
        <p:spPr>
          <a:xfrm>
            <a:off x="902970" y="737870"/>
            <a:ext cx="7191375" cy="5886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62305" y="346075"/>
            <a:ext cx="1570990" cy="922020"/>
          </a:xfrm>
          <a:prstGeom prst="rect">
            <a:avLst/>
          </a:prstGeom>
          <a:noFill/>
        </p:spPr>
        <p:txBody>
          <a:bodyPr wrap="none" rtlCol="0">
            <a:spAutoFit/>
          </a:bodyPr>
          <a:p>
            <a:r>
              <a:rPr lang="en-US" altLang="zh-CN"/>
              <a:t>(5)</a:t>
            </a:r>
            <a:r>
              <a:rPr lang="zh-CN" altLang="en-US"/>
              <a:t>着色器程序</a:t>
            </a:r>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513715" y="809625"/>
            <a:ext cx="7091045" cy="5447665"/>
          </a:xfrm>
          <a:prstGeom prst="rect">
            <a:avLst/>
          </a:prstGeom>
        </p:spPr>
      </p:pic>
      <p:sp>
        <p:nvSpPr>
          <p:cNvPr id="4" name="文本框 3"/>
          <p:cNvSpPr txBox="1"/>
          <p:nvPr/>
        </p:nvSpPr>
        <p:spPr>
          <a:xfrm>
            <a:off x="7753350" y="883285"/>
            <a:ext cx="3569335" cy="922020"/>
          </a:xfrm>
          <a:prstGeom prst="rect">
            <a:avLst/>
          </a:prstGeom>
          <a:noFill/>
        </p:spPr>
        <p:txBody>
          <a:bodyPr wrap="square" rtlCol="0" anchor="t">
            <a:spAutoFit/>
          </a:bodyPr>
          <a:p>
            <a:r>
              <a:rPr lang="zh-CN" altLang="en-US"/>
              <a:t>可以调用glUseProgram函数，用刚创建的程序对象作为它的参数，以激活这个程序对象：</a:t>
            </a:r>
            <a:endParaRPr lang="zh-CN" altLang="en-US"/>
          </a:p>
        </p:txBody>
      </p:sp>
      <p:pic>
        <p:nvPicPr>
          <p:cNvPr id="5" name="图片 4"/>
          <p:cNvPicPr>
            <a:picLocks noChangeAspect="1"/>
          </p:cNvPicPr>
          <p:nvPr/>
        </p:nvPicPr>
        <p:blipFill>
          <a:blip r:embed="rId2"/>
          <a:stretch>
            <a:fillRect/>
          </a:stretch>
        </p:blipFill>
        <p:spPr>
          <a:xfrm>
            <a:off x="7753350" y="1961515"/>
            <a:ext cx="2343150" cy="533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05840" y="511175"/>
            <a:ext cx="2444115" cy="1198880"/>
          </a:xfrm>
          <a:prstGeom prst="rect">
            <a:avLst/>
          </a:prstGeom>
          <a:noFill/>
        </p:spPr>
        <p:txBody>
          <a:bodyPr wrap="none" rtlCol="0">
            <a:spAutoFit/>
          </a:bodyPr>
          <a:p>
            <a:pPr algn="l"/>
            <a:r>
              <a:rPr lang="en-US" altLang="zh-CN">
                <a:sym typeface="+mn-ea"/>
              </a:rPr>
              <a:t>2.</a:t>
            </a:r>
            <a:r>
              <a:rPr lang="zh-CN" altLang="en-US">
                <a:sym typeface="+mn-ea"/>
              </a:rPr>
              <a:t>使用</a:t>
            </a:r>
            <a:r>
              <a:rPr lang="en-US" altLang="zh-CN">
                <a:sym typeface="+mn-ea"/>
              </a:rPr>
              <a:t>VBO</a:t>
            </a:r>
            <a:r>
              <a:rPr lang="zh-CN" altLang="en-US">
                <a:sym typeface="+mn-ea"/>
              </a:rPr>
              <a:t>绘制三角形</a:t>
            </a:r>
            <a:endParaRPr lang="en-US" altLang="zh-CN"/>
          </a:p>
          <a:p>
            <a:pPr algn="l"/>
            <a:endParaRPr lang="en-US" altLang="zh-CN"/>
          </a:p>
          <a:p>
            <a:pPr algn="l"/>
            <a:r>
              <a:rPr lang="en-US" altLang="zh-CN"/>
              <a:t>1</a:t>
            </a:r>
            <a:r>
              <a:rPr lang="zh-CN" altLang="en-US"/>
              <a:t>）定义三角形的顶点</a:t>
            </a:r>
            <a:endParaRPr lang="zh-CN" altLang="en-US"/>
          </a:p>
          <a:p>
            <a:endParaRPr lang="zh-CN" altLang="en-US"/>
          </a:p>
        </p:txBody>
      </p:sp>
      <p:pic>
        <p:nvPicPr>
          <p:cNvPr id="3" name="图片 2"/>
          <p:cNvPicPr>
            <a:picLocks noChangeAspect="1"/>
          </p:cNvPicPr>
          <p:nvPr/>
        </p:nvPicPr>
        <p:blipFill>
          <a:blip r:embed="rId1"/>
          <a:stretch>
            <a:fillRect/>
          </a:stretch>
        </p:blipFill>
        <p:spPr>
          <a:xfrm>
            <a:off x="1005840" y="1515110"/>
            <a:ext cx="3952875" cy="1333500"/>
          </a:xfrm>
          <a:prstGeom prst="rect">
            <a:avLst/>
          </a:prstGeom>
        </p:spPr>
      </p:pic>
      <p:sp>
        <p:nvSpPr>
          <p:cNvPr id="4" name="文本框 3"/>
          <p:cNvSpPr txBox="1"/>
          <p:nvPr/>
        </p:nvSpPr>
        <p:spPr>
          <a:xfrm>
            <a:off x="1005840" y="2848610"/>
            <a:ext cx="1360170" cy="368300"/>
          </a:xfrm>
          <a:prstGeom prst="rect">
            <a:avLst/>
          </a:prstGeom>
          <a:noFill/>
        </p:spPr>
        <p:txBody>
          <a:bodyPr wrap="none" rtlCol="0">
            <a:spAutoFit/>
          </a:bodyPr>
          <a:p>
            <a:r>
              <a:rPr lang="en-US" altLang="zh-CN"/>
              <a:t>2) </a:t>
            </a:r>
            <a:r>
              <a:rPr lang="zh-CN" altLang="en-US"/>
              <a:t>创建</a:t>
            </a:r>
            <a:r>
              <a:rPr lang="en-US" altLang="zh-CN"/>
              <a:t>VBO</a:t>
            </a:r>
            <a:endParaRPr lang="en-US" altLang="zh-CN"/>
          </a:p>
        </p:txBody>
      </p:sp>
      <p:pic>
        <p:nvPicPr>
          <p:cNvPr id="5" name="图片 4"/>
          <p:cNvPicPr>
            <a:picLocks noChangeAspect="1"/>
          </p:cNvPicPr>
          <p:nvPr/>
        </p:nvPicPr>
        <p:blipFill>
          <a:blip r:embed="rId2"/>
          <a:stretch>
            <a:fillRect/>
          </a:stretch>
        </p:blipFill>
        <p:spPr>
          <a:xfrm>
            <a:off x="1005840" y="3216910"/>
            <a:ext cx="8382000" cy="2428875"/>
          </a:xfrm>
          <a:prstGeom prst="rect">
            <a:avLst/>
          </a:prstGeom>
        </p:spPr>
      </p:pic>
      <p:pic>
        <p:nvPicPr>
          <p:cNvPr id="7" name="图片 6"/>
          <p:cNvPicPr>
            <a:picLocks noChangeAspect="1"/>
          </p:cNvPicPr>
          <p:nvPr/>
        </p:nvPicPr>
        <p:blipFill>
          <a:blip r:embed="rId3"/>
          <a:stretch>
            <a:fillRect/>
          </a:stretch>
        </p:blipFill>
        <p:spPr>
          <a:xfrm>
            <a:off x="6015355" y="1041400"/>
            <a:ext cx="3810000" cy="1876425"/>
          </a:xfrm>
          <a:prstGeom prst="rect">
            <a:avLst/>
          </a:prstGeom>
        </p:spPr>
      </p:pic>
      <p:sp>
        <p:nvSpPr>
          <p:cNvPr id="6" name="文本框 5"/>
          <p:cNvSpPr txBox="1"/>
          <p:nvPr/>
        </p:nvSpPr>
        <p:spPr>
          <a:xfrm>
            <a:off x="9571355" y="2917825"/>
            <a:ext cx="2540000" cy="2861310"/>
          </a:xfrm>
          <a:prstGeom prst="rect">
            <a:avLst/>
          </a:prstGeom>
          <a:noFill/>
          <a:ln>
            <a:solidFill>
              <a:schemeClr val="accent3"/>
            </a:solidFill>
          </a:ln>
        </p:spPr>
        <p:txBody>
          <a:bodyPr wrap="square" rtlCol="0" anchor="t">
            <a:spAutoFit/>
          </a:bodyPr>
          <a:p>
            <a:r>
              <a:rPr lang="en-US" altLang="zh-CN"/>
              <a:t>usage:</a:t>
            </a:r>
            <a:endParaRPr lang="zh-CN" altLang="en-US"/>
          </a:p>
          <a:p>
            <a:r>
              <a:rPr lang="zh-CN" altLang="en-US"/>
              <a:t>GL_STATIC_DRAW</a:t>
            </a:r>
            <a:endParaRPr lang="zh-CN" altLang="en-US"/>
          </a:p>
          <a:p>
            <a:r>
              <a:rPr lang="zh-CN" altLang="en-US"/>
              <a:t>GL_STATIC_READ</a:t>
            </a:r>
            <a:endParaRPr lang="zh-CN" altLang="en-US"/>
          </a:p>
          <a:p>
            <a:r>
              <a:rPr lang="zh-CN" altLang="en-US"/>
              <a:t>GL_STATIC_COPY</a:t>
            </a:r>
            <a:endParaRPr lang="zh-CN" altLang="en-US"/>
          </a:p>
          <a:p>
            <a:r>
              <a:rPr lang="zh-CN" altLang="en-US"/>
              <a:t>GL_DYNAMIC_DRAW</a:t>
            </a:r>
            <a:endParaRPr lang="zh-CN" altLang="en-US"/>
          </a:p>
          <a:p>
            <a:r>
              <a:rPr lang="zh-CN" altLang="en-US"/>
              <a:t>GL_DYNAMIC_READ</a:t>
            </a:r>
            <a:endParaRPr lang="zh-CN" altLang="en-US"/>
          </a:p>
          <a:p>
            <a:r>
              <a:rPr lang="zh-CN" altLang="en-US"/>
              <a:t>GL_DYNAMIC_COPY</a:t>
            </a:r>
            <a:endParaRPr lang="zh-CN" altLang="en-US"/>
          </a:p>
          <a:p>
            <a:r>
              <a:rPr lang="zh-CN" altLang="en-US"/>
              <a:t>GL_STREAM_DRAW</a:t>
            </a:r>
            <a:endParaRPr lang="zh-CN" altLang="en-US"/>
          </a:p>
          <a:p>
            <a:r>
              <a:rPr lang="zh-CN" altLang="en-US"/>
              <a:t>GL_STREAM_READ</a:t>
            </a:r>
            <a:endParaRPr lang="zh-CN" altLang="en-US"/>
          </a:p>
          <a:p>
            <a:r>
              <a:rPr lang="zh-CN" altLang="en-US"/>
              <a:t>GL_STREAM_COPY</a:t>
            </a:r>
            <a:endParaRPr lang="zh-CN" altLang="en-US"/>
          </a:p>
        </p:txBody>
      </p:sp>
      <p:sp>
        <p:nvSpPr>
          <p:cNvPr id="8" name="文本框 7"/>
          <p:cNvSpPr txBox="1"/>
          <p:nvPr/>
        </p:nvSpPr>
        <p:spPr>
          <a:xfrm>
            <a:off x="895350" y="5912485"/>
            <a:ext cx="10109200" cy="368300"/>
          </a:xfrm>
          <a:prstGeom prst="rect">
            <a:avLst/>
          </a:prstGeom>
          <a:solidFill>
            <a:schemeClr val="bg2"/>
          </a:solidFill>
        </p:spPr>
        <p:txBody>
          <a:bodyPr wrap="square" rtlCol="0" anchor="t">
            <a:spAutoFit/>
          </a:bodyPr>
          <a:p>
            <a:r>
              <a:rPr lang="zh-CN" altLang="en-US"/>
              <a:t>void glBufferData(GLenum target，GLsizeiptr size, const GLvoid*  data, GLenum usage);</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92810" y="839470"/>
            <a:ext cx="7753350" cy="762000"/>
          </a:xfrm>
          <a:prstGeom prst="rect">
            <a:avLst/>
          </a:prstGeom>
        </p:spPr>
      </p:pic>
      <p:pic>
        <p:nvPicPr>
          <p:cNvPr id="3" name="图片 2" descr="链接顶点属性"/>
          <p:cNvPicPr>
            <a:picLocks noChangeAspect="1"/>
          </p:cNvPicPr>
          <p:nvPr/>
        </p:nvPicPr>
        <p:blipFill>
          <a:blip r:embed="rId2"/>
          <a:stretch>
            <a:fillRect/>
          </a:stretch>
        </p:blipFill>
        <p:spPr>
          <a:xfrm>
            <a:off x="385445" y="1742440"/>
            <a:ext cx="8128000" cy="1977390"/>
          </a:xfrm>
          <a:prstGeom prst="rect">
            <a:avLst/>
          </a:prstGeom>
        </p:spPr>
      </p:pic>
      <p:sp>
        <p:nvSpPr>
          <p:cNvPr id="5" name="文本框 4"/>
          <p:cNvSpPr txBox="1"/>
          <p:nvPr/>
        </p:nvSpPr>
        <p:spPr>
          <a:xfrm>
            <a:off x="786765" y="329565"/>
            <a:ext cx="5671185" cy="368300"/>
          </a:xfrm>
          <a:prstGeom prst="rect">
            <a:avLst/>
          </a:prstGeom>
          <a:noFill/>
        </p:spPr>
        <p:txBody>
          <a:bodyPr wrap="none" rtlCol="0">
            <a:spAutoFit/>
          </a:bodyPr>
          <a:p>
            <a:pPr algn="l"/>
            <a:r>
              <a:rPr lang="zh-CN" altLang="en-US"/>
              <a:t>glVertexAttribPointer告诉OpenGL如何解析顶点数据：</a:t>
            </a:r>
            <a:endParaRPr lang="zh-CN" altLang="en-US"/>
          </a:p>
        </p:txBody>
      </p:sp>
      <p:sp>
        <p:nvSpPr>
          <p:cNvPr id="9" name="文本框 8"/>
          <p:cNvSpPr txBox="1"/>
          <p:nvPr/>
        </p:nvSpPr>
        <p:spPr>
          <a:xfrm>
            <a:off x="476885" y="3719830"/>
            <a:ext cx="11238230" cy="2651125"/>
          </a:xfrm>
          <a:prstGeom prst="rect">
            <a:avLst/>
          </a:prstGeom>
          <a:noFill/>
        </p:spPr>
        <p:txBody>
          <a:bodyPr wrap="square" rtlCol="0">
            <a:spAutoFit/>
          </a:bodyPr>
          <a:p>
            <a:pPr algn="l" fontAlgn="auto">
              <a:lnSpc>
                <a:spcPct val="130000"/>
              </a:lnSpc>
            </a:pPr>
            <a:r>
              <a:rPr lang="en-US" altLang="zh-CN" sz="1600"/>
              <a:t>*</a:t>
            </a:r>
            <a:r>
              <a:rPr lang="zh-CN" altLang="en-US" sz="1600"/>
              <a:t>第一个参数指定要配置的顶点属性。</a:t>
            </a:r>
            <a:endParaRPr lang="zh-CN" altLang="en-US" sz="1600"/>
          </a:p>
          <a:p>
            <a:pPr algn="l" fontAlgn="auto">
              <a:lnSpc>
                <a:spcPct val="130000"/>
              </a:lnSpc>
            </a:pPr>
            <a:r>
              <a:rPr lang="en-US" altLang="zh-CN" sz="1600"/>
              <a:t>*</a:t>
            </a:r>
            <a:r>
              <a:rPr lang="zh-CN" altLang="en-US" sz="1600"/>
              <a:t>第二个参数指定顶点属性的大小。顶点属性是一个vec3，它由3个值组成，所以大小是3。</a:t>
            </a:r>
            <a:endParaRPr lang="zh-CN" altLang="en-US" sz="1600"/>
          </a:p>
          <a:p>
            <a:pPr algn="l" fontAlgn="auto">
              <a:lnSpc>
                <a:spcPct val="130000"/>
              </a:lnSpc>
            </a:pPr>
            <a:r>
              <a:rPr lang="en-US" altLang="zh-CN" sz="1600"/>
              <a:t>*</a:t>
            </a:r>
            <a:r>
              <a:rPr lang="zh-CN" altLang="en-US" sz="1600"/>
              <a:t>第三个参数指定数据的类型，这里是GL_FLOAT(GLSL中vec*都是由浮点数值组成的)。</a:t>
            </a:r>
            <a:endParaRPr lang="zh-CN" altLang="en-US" sz="1600"/>
          </a:p>
          <a:p>
            <a:pPr algn="l" fontAlgn="auto">
              <a:lnSpc>
                <a:spcPct val="130000"/>
              </a:lnSpc>
            </a:pPr>
            <a:r>
              <a:rPr lang="en-US" altLang="zh-CN" sz="1600"/>
              <a:t>*</a:t>
            </a:r>
            <a:r>
              <a:rPr lang="zh-CN" altLang="en-US" sz="1600"/>
              <a:t>第四个参数定义我们是否希望数据被标准化(Normalize)。如果我们设置为GL_TRUE，所有数据都会被映射到0（对于有符号型signed数据是-1）到1之间。</a:t>
            </a:r>
            <a:endParaRPr lang="zh-CN" altLang="en-US" sz="1600"/>
          </a:p>
          <a:p>
            <a:pPr algn="l" fontAlgn="auto">
              <a:lnSpc>
                <a:spcPct val="130000"/>
              </a:lnSpc>
            </a:pPr>
            <a:r>
              <a:rPr lang="en-US" altLang="zh-CN" sz="1600"/>
              <a:t>*</a:t>
            </a:r>
            <a:r>
              <a:rPr lang="zh-CN" altLang="en-US" sz="1600"/>
              <a:t>第五个参数叫做步长(Stride)，它告诉我们在连续的顶点属性组之间的间隔。</a:t>
            </a:r>
            <a:endParaRPr lang="zh-CN" altLang="en-US" sz="1600"/>
          </a:p>
          <a:p>
            <a:pPr algn="l" fontAlgn="auto">
              <a:lnSpc>
                <a:spcPct val="130000"/>
              </a:lnSpc>
            </a:pPr>
            <a:r>
              <a:rPr lang="en-US" altLang="zh-CN" sz="1600"/>
              <a:t>*</a:t>
            </a:r>
            <a:r>
              <a:rPr lang="zh-CN" altLang="en-US" sz="1600"/>
              <a:t>最后一个参数的类型是void*，它表示位置数据在缓冲中起始位置的偏移量(Offset)。由于位置数据在数组的开头，所以这里是0。</a:t>
            </a:r>
            <a:endParaRPr lang="zh-CN" altLang="en-US" sz="1600"/>
          </a:p>
        </p:txBody>
      </p:sp>
      <p:pic>
        <p:nvPicPr>
          <p:cNvPr id="10" name="图片 9"/>
          <p:cNvPicPr>
            <a:picLocks noChangeAspect="1"/>
          </p:cNvPicPr>
          <p:nvPr/>
        </p:nvPicPr>
        <p:blipFill>
          <a:blip r:embed="rId3"/>
          <a:stretch>
            <a:fillRect/>
          </a:stretch>
        </p:blipFill>
        <p:spPr>
          <a:xfrm>
            <a:off x="8239125" y="1377950"/>
            <a:ext cx="3952875" cy="133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62990" y="597535"/>
            <a:ext cx="1758315" cy="645160"/>
          </a:xfrm>
          <a:prstGeom prst="rect">
            <a:avLst/>
          </a:prstGeom>
          <a:noFill/>
        </p:spPr>
        <p:txBody>
          <a:bodyPr wrap="none" rtlCol="0">
            <a:spAutoFit/>
          </a:bodyPr>
          <a:p>
            <a:pPr algn="l"/>
            <a:r>
              <a:rPr lang="en-US" altLang="zh-CN">
                <a:sym typeface="+mn-ea"/>
              </a:rPr>
              <a:t>2.</a:t>
            </a:r>
            <a:r>
              <a:rPr lang="zh-CN" altLang="en-US">
                <a:sym typeface="+mn-ea"/>
              </a:rPr>
              <a:t>使用</a:t>
            </a:r>
            <a:r>
              <a:rPr lang="en-US" altLang="zh-CN">
                <a:sym typeface="+mn-ea"/>
              </a:rPr>
              <a:t>VBO</a:t>
            </a:r>
            <a:r>
              <a:rPr lang="zh-CN" altLang="en-US">
                <a:sym typeface="+mn-ea"/>
              </a:rPr>
              <a:t>绘制</a:t>
            </a:r>
            <a:endParaRPr lang="en-US" altLang="zh-CN"/>
          </a:p>
          <a:p>
            <a:pPr algn="l"/>
            <a:r>
              <a:rPr lang="zh-CN" altLang="en-US"/>
              <a:t>：</a:t>
            </a:r>
            <a:endParaRPr lang="zh-CN" altLang="en-US"/>
          </a:p>
        </p:txBody>
      </p:sp>
      <p:pic>
        <p:nvPicPr>
          <p:cNvPr id="5" name="图片 4"/>
          <p:cNvPicPr>
            <a:picLocks noChangeAspect="1"/>
          </p:cNvPicPr>
          <p:nvPr/>
        </p:nvPicPr>
        <p:blipFill>
          <a:blip r:embed="rId1"/>
          <a:stretch>
            <a:fillRect/>
          </a:stretch>
        </p:blipFill>
        <p:spPr>
          <a:xfrm>
            <a:off x="8298180" y="3808095"/>
            <a:ext cx="3802380" cy="2956560"/>
          </a:xfrm>
          <a:prstGeom prst="rect">
            <a:avLst/>
          </a:prstGeom>
        </p:spPr>
      </p:pic>
      <p:sp>
        <p:nvSpPr>
          <p:cNvPr id="2" name="文本框 1"/>
          <p:cNvSpPr txBox="1"/>
          <p:nvPr/>
        </p:nvSpPr>
        <p:spPr>
          <a:xfrm>
            <a:off x="989965" y="4598035"/>
            <a:ext cx="6908800" cy="645160"/>
          </a:xfrm>
          <a:prstGeom prst="rect">
            <a:avLst/>
          </a:prstGeom>
          <a:noFill/>
        </p:spPr>
        <p:txBody>
          <a:bodyPr wrap="square" rtlCol="0" anchor="t">
            <a:spAutoFit/>
          </a:bodyPr>
          <a:p>
            <a:r>
              <a:rPr lang="zh-CN" altLang="en-US"/>
              <a:t>OpenGL给我们提供了glDrawArrays函数，它使用当前激活的着色器，之前定义的顶点属性配置，和VBO的顶点数据来绘制图元。</a:t>
            </a:r>
            <a:endParaRPr lang="zh-CN" altLang="en-US"/>
          </a:p>
        </p:txBody>
      </p:sp>
      <p:pic>
        <p:nvPicPr>
          <p:cNvPr id="6" name="图片 5"/>
          <p:cNvPicPr>
            <a:picLocks noChangeAspect="1"/>
          </p:cNvPicPr>
          <p:nvPr/>
        </p:nvPicPr>
        <p:blipFill>
          <a:blip r:embed="rId2"/>
          <a:stretch>
            <a:fillRect/>
          </a:stretch>
        </p:blipFill>
        <p:spPr>
          <a:xfrm>
            <a:off x="895350" y="1025525"/>
            <a:ext cx="10092055" cy="3164840"/>
          </a:xfrm>
          <a:prstGeom prst="rect">
            <a:avLst/>
          </a:prstGeom>
        </p:spPr>
      </p:pic>
      <p:sp>
        <p:nvSpPr>
          <p:cNvPr id="7" name="文本框 6"/>
          <p:cNvSpPr txBox="1"/>
          <p:nvPr/>
        </p:nvSpPr>
        <p:spPr>
          <a:xfrm>
            <a:off x="895350" y="5600065"/>
            <a:ext cx="6128385" cy="368300"/>
          </a:xfrm>
          <a:prstGeom prst="rect">
            <a:avLst/>
          </a:prstGeom>
          <a:solidFill>
            <a:schemeClr val="bg2"/>
          </a:solidFill>
        </p:spPr>
        <p:txBody>
          <a:bodyPr wrap="square" rtlCol="0" anchor="t">
            <a:spAutoFit/>
          </a:bodyPr>
          <a:p>
            <a:r>
              <a:rPr lang="zh-CN" altLang="en-US"/>
              <a:t> glDrawArrays (GLenum mode, GLint first, GLsizei count);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75995" y="3145155"/>
            <a:ext cx="5200650" cy="3514725"/>
          </a:xfrm>
          <a:prstGeom prst="rect">
            <a:avLst/>
          </a:prstGeom>
        </p:spPr>
      </p:pic>
      <p:sp>
        <p:nvSpPr>
          <p:cNvPr id="4" name="文本框 3"/>
          <p:cNvSpPr txBox="1"/>
          <p:nvPr/>
        </p:nvSpPr>
        <p:spPr>
          <a:xfrm>
            <a:off x="975995" y="591185"/>
            <a:ext cx="10566400" cy="3415030"/>
          </a:xfrm>
          <a:prstGeom prst="rect">
            <a:avLst/>
          </a:prstGeom>
          <a:noFill/>
        </p:spPr>
        <p:txBody>
          <a:bodyPr wrap="square" rtlCol="0" anchor="t">
            <a:spAutoFit/>
          </a:bodyPr>
          <a:p>
            <a:pPr algn="l"/>
            <a:r>
              <a:rPr lang="en-US" altLang="zh-CN">
                <a:sym typeface="+mn-ea"/>
              </a:rPr>
              <a:t>3.</a:t>
            </a:r>
            <a:r>
              <a:rPr lang="zh-CN" altLang="en-US">
                <a:sym typeface="+mn-ea"/>
              </a:rPr>
              <a:t>使用</a:t>
            </a:r>
            <a:r>
              <a:rPr lang="en-US" altLang="zh-CN">
                <a:sym typeface="+mn-ea"/>
              </a:rPr>
              <a:t>VAO + VBO </a:t>
            </a:r>
            <a:r>
              <a:rPr lang="zh-CN" altLang="en-US">
                <a:sym typeface="+mn-ea"/>
              </a:rPr>
              <a:t>绘制三角形</a:t>
            </a:r>
            <a:endParaRPr lang="zh-CN" altLang="en-US">
              <a:sym typeface="+mn-ea"/>
            </a:endParaRPr>
          </a:p>
          <a:p>
            <a:pPr algn="l"/>
            <a:endParaRPr lang="zh-CN" altLang="en-US">
              <a:sym typeface="+mn-ea"/>
            </a:endParaRPr>
          </a:p>
          <a:p>
            <a:pPr algn="l"/>
            <a:r>
              <a:rPr lang="zh-CN" altLang="en-US">
                <a:sym typeface="+mn-ea"/>
              </a:rPr>
              <a:t>VBO保存了一个模型的顶点属性信息，每次绘制模型之前需要绑定顶点的所有信息，当数据量很大时，重复这样的动作变得非常麻烦。VAO可以把这些所有的配置都存储在一个对象中，每次绘制模型时，只需要绑定这个VAO对象就可以了。</a:t>
            </a:r>
            <a:endParaRPr lang="zh-CN" altLang="en-US">
              <a:sym typeface="+mn-ea"/>
            </a:endParaRPr>
          </a:p>
          <a:p>
            <a:pPr algn="l"/>
            <a:endParaRPr lang="zh-CN" altLang="en-US">
              <a:sym typeface="+mn-ea"/>
            </a:endParaRPr>
          </a:p>
          <a:p>
            <a:pPr algn="l"/>
            <a:endParaRPr lang="zh-CN" altLang="en-US">
              <a:sym typeface="+mn-ea"/>
            </a:endParaRPr>
          </a:p>
          <a:p>
            <a:pPr algn="l"/>
            <a:r>
              <a:rPr lang="zh-CN" altLang="en-US">
                <a:sym typeface="+mn-ea"/>
              </a:rPr>
              <a:t>顶点数组对象(Vertex Array Object, VAO)可以像顶点缓冲对象那样被绑定，任何随后的顶点属性调用都会储存在这个VAO中。</a:t>
            </a:r>
            <a:endParaRPr lang="zh-CN" altLang="en-US">
              <a:sym typeface="+mn-ea"/>
            </a:endParaRPr>
          </a:p>
          <a:p>
            <a:pPr algn="l"/>
            <a:endParaRPr lang="zh-CN" altLang="en-US">
              <a:sym typeface="+mn-ea"/>
            </a:endParaRPr>
          </a:p>
          <a:p>
            <a:pPr algn="l"/>
            <a:endParaRPr lang="zh-CN" altLang="en-US">
              <a:sym typeface="+mn-ea"/>
            </a:endParaRPr>
          </a:p>
          <a:p>
            <a:endParaRPr lang="zh-CN" altLang="en-US">
              <a:sym typeface="+mn-ea"/>
            </a:endParaRPr>
          </a:p>
        </p:txBody>
      </p:sp>
      <p:sp>
        <p:nvSpPr>
          <p:cNvPr id="5" name="文本框 4"/>
          <p:cNvSpPr txBox="1"/>
          <p:nvPr/>
        </p:nvSpPr>
        <p:spPr>
          <a:xfrm>
            <a:off x="7296785" y="3362325"/>
            <a:ext cx="3862705" cy="2306955"/>
          </a:xfrm>
          <a:prstGeom prst="rect">
            <a:avLst/>
          </a:prstGeom>
          <a:noFill/>
          <a:ln>
            <a:solidFill>
              <a:schemeClr val="accent3"/>
            </a:solidFill>
          </a:ln>
        </p:spPr>
        <p:txBody>
          <a:bodyPr wrap="square" rtlCol="0">
            <a:spAutoFit/>
          </a:bodyPr>
          <a:p>
            <a:pPr algn="l"/>
            <a:r>
              <a:rPr lang="zh-CN" altLang="en-US">
                <a:sym typeface="+mn-ea"/>
              </a:rPr>
              <a:t>好处：</a:t>
            </a:r>
            <a:endParaRPr lang="zh-CN" altLang="en-US">
              <a:sym typeface="+mn-ea"/>
            </a:endParaRPr>
          </a:p>
          <a:p>
            <a:pPr algn="l"/>
            <a:r>
              <a:rPr lang="zh-CN" altLang="en-US">
                <a:sym typeface="+mn-ea"/>
              </a:rPr>
              <a:t>当配置顶点属性指针时，只需要将那些调用执行一次，之后再绘制物体的时候只需要绑定相应的VAO就行了。</a:t>
            </a:r>
            <a:endParaRPr lang="zh-CN" altLang="en-US">
              <a:sym typeface="+mn-ea"/>
            </a:endParaRPr>
          </a:p>
          <a:p>
            <a:pPr algn="l"/>
            <a:endParaRPr lang="zh-CN" altLang="en-US">
              <a:sym typeface="+mn-ea"/>
            </a:endParaRPr>
          </a:p>
          <a:p>
            <a:pPr algn="l"/>
            <a:r>
              <a:rPr lang="zh-CN" altLang="en-US">
                <a:sym typeface="+mn-ea"/>
              </a:rPr>
              <a:t>例如图中VAO2, 对于VBO2有两种访问方式.上图情况就是位置信息和颜色信息交替存储.</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51560" y="346075"/>
            <a:ext cx="3233420" cy="368300"/>
          </a:xfrm>
          <a:prstGeom prst="rect">
            <a:avLst/>
          </a:prstGeom>
          <a:noFill/>
        </p:spPr>
        <p:txBody>
          <a:bodyPr wrap="none" rtlCol="0">
            <a:spAutoFit/>
          </a:bodyPr>
          <a:p>
            <a:pPr algn="l"/>
            <a:r>
              <a:rPr lang="en-US" altLang="zh-CN">
                <a:sym typeface="+mn-ea"/>
              </a:rPr>
              <a:t>3.</a:t>
            </a:r>
            <a:r>
              <a:rPr lang="zh-CN" altLang="en-US">
                <a:sym typeface="+mn-ea"/>
              </a:rPr>
              <a:t>使用</a:t>
            </a:r>
            <a:r>
              <a:rPr lang="en-US" altLang="zh-CN">
                <a:sym typeface="+mn-ea"/>
              </a:rPr>
              <a:t>VAO + VBO </a:t>
            </a:r>
            <a:r>
              <a:rPr lang="zh-CN" altLang="en-US">
                <a:sym typeface="+mn-ea"/>
              </a:rPr>
              <a:t>绘制三角形</a:t>
            </a:r>
            <a:endParaRPr lang="en-US" altLang="zh-CN"/>
          </a:p>
        </p:txBody>
      </p:sp>
      <p:pic>
        <p:nvPicPr>
          <p:cNvPr id="3" name="图片 2"/>
          <p:cNvPicPr>
            <a:picLocks noChangeAspect="1"/>
          </p:cNvPicPr>
          <p:nvPr/>
        </p:nvPicPr>
        <p:blipFill>
          <a:blip r:embed="rId1"/>
          <a:stretch>
            <a:fillRect/>
          </a:stretch>
        </p:blipFill>
        <p:spPr>
          <a:xfrm>
            <a:off x="1051560" y="805180"/>
            <a:ext cx="8066405" cy="3844925"/>
          </a:xfrm>
          <a:prstGeom prst="rect">
            <a:avLst/>
          </a:prstGeom>
        </p:spPr>
      </p:pic>
      <p:pic>
        <p:nvPicPr>
          <p:cNvPr id="4" name="图片 3"/>
          <p:cNvPicPr>
            <a:picLocks noChangeAspect="1"/>
          </p:cNvPicPr>
          <p:nvPr/>
        </p:nvPicPr>
        <p:blipFill>
          <a:blip r:embed="rId2"/>
          <a:stretch>
            <a:fillRect/>
          </a:stretch>
        </p:blipFill>
        <p:spPr>
          <a:xfrm>
            <a:off x="1051560" y="5676900"/>
            <a:ext cx="4265295" cy="986155"/>
          </a:xfrm>
          <a:prstGeom prst="rect">
            <a:avLst/>
          </a:prstGeom>
        </p:spPr>
      </p:pic>
      <p:sp>
        <p:nvSpPr>
          <p:cNvPr id="5" name="文本框 4"/>
          <p:cNvSpPr txBox="1"/>
          <p:nvPr/>
        </p:nvSpPr>
        <p:spPr>
          <a:xfrm>
            <a:off x="1051560" y="5034915"/>
            <a:ext cx="5689600" cy="368300"/>
          </a:xfrm>
          <a:prstGeom prst="rect">
            <a:avLst/>
          </a:prstGeom>
          <a:noFill/>
        </p:spPr>
        <p:txBody>
          <a:bodyPr wrap="none" rtlCol="0">
            <a:spAutoFit/>
          </a:bodyPr>
          <a:p>
            <a:pPr algn="l"/>
            <a:r>
              <a:rPr lang="zh-CN" altLang="en-US"/>
              <a:t>使用VAO，要做的只是使用glBindVertexArray绑定VAO</a:t>
            </a:r>
            <a:endParaRPr lang="zh-CN" altLang="en-US"/>
          </a:p>
        </p:txBody>
      </p:sp>
      <p:pic>
        <p:nvPicPr>
          <p:cNvPr id="6" name="图片 5"/>
          <p:cNvPicPr>
            <a:picLocks noChangeAspect="1"/>
          </p:cNvPicPr>
          <p:nvPr/>
        </p:nvPicPr>
        <p:blipFill>
          <a:blip r:embed="rId3"/>
          <a:stretch>
            <a:fillRect/>
          </a:stretch>
        </p:blipFill>
        <p:spPr>
          <a:xfrm>
            <a:off x="8221980" y="3823335"/>
            <a:ext cx="3802380" cy="2956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25830" y="574675"/>
            <a:ext cx="10721340" cy="1198880"/>
          </a:xfrm>
          <a:prstGeom prst="rect">
            <a:avLst/>
          </a:prstGeom>
          <a:noFill/>
        </p:spPr>
        <p:txBody>
          <a:bodyPr wrap="square" rtlCol="0">
            <a:spAutoFit/>
          </a:bodyPr>
          <a:p>
            <a:pPr algn="l"/>
            <a:r>
              <a:rPr lang="en-US" altLang="zh-CN">
                <a:sym typeface="+mn-ea"/>
              </a:rPr>
              <a:t>4.</a:t>
            </a:r>
            <a:r>
              <a:rPr lang="zh-CN" altLang="en-US">
                <a:sym typeface="+mn-ea"/>
              </a:rPr>
              <a:t>使用</a:t>
            </a:r>
            <a:r>
              <a:rPr lang="en-US" altLang="zh-CN">
                <a:sym typeface="+mn-ea"/>
              </a:rPr>
              <a:t>VAO+VBO+EBO</a:t>
            </a:r>
            <a:r>
              <a:rPr lang="zh-CN" altLang="en-US">
                <a:sym typeface="+mn-ea"/>
              </a:rPr>
              <a:t>绘制矩形</a:t>
            </a:r>
            <a:endParaRPr lang="zh-CN" altLang="en-US">
              <a:sym typeface="+mn-ea"/>
            </a:endParaRPr>
          </a:p>
          <a:p>
            <a:pPr algn="l"/>
            <a:endParaRPr lang="zh-CN" altLang="en-US"/>
          </a:p>
          <a:p>
            <a:pPr algn="l"/>
            <a:r>
              <a:rPr lang="zh-CN" altLang="en-US">
                <a:sym typeface="+mn-ea"/>
              </a:rPr>
              <a:t>假设我们不再绘制一个三角形而是绘制一个矩形。我们可以绘制两个三角形来组成一个矩形（OpenGL主要处理三角形）</a:t>
            </a:r>
            <a:endParaRPr lang="zh-CN" altLang="en-US"/>
          </a:p>
        </p:txBody>
      </p:sp>
      <p:pic>
        <p:nvPicPr>
          <p:cNvPr id="3" name="图片 2"/>
          <p:cNvPicPr>
            <a:picLocks noChangeAspect="1"/>
          </p:cNvPicPr>
          <p:nvPr/>
        </p:nvPicPr>
        <p:blipFill>
          <a:blip r:embed="rId1"/>
          <a:stretch>
            <a:fillRect/>
          </a:stretch>
        </p:blipFill>
        <p:spPr>
          <a:xfrm>
            <a:off x="811530" y="5468620"/>
            <a:ext cx="3914775" cy="952500"/>
          </a:xfrm>
          <a:prstGeom prst="rect">
            <a:avLst/>
          </a:prstGeom>
        </p:spPr>
      </p:pic>
      <p:pic>
        <p:nvPicPr>
          <p:cNvPr id="4" name="图片 3"/>
          <p:cNvPicPr>
            <a:picLocks noChangeAspect="1"/>
          </p:cNvPicPr>
          <p:nvPr/>
        </p:nvPicPr>
        <p:blipFill>
          <a:blip r:embed="rId2"/>
          <a:stretch>
            <a:fillRect/>
          </a:stretch>
        </p:blipFill>
        <p:spPr>
          <a:xfrm>
            <a:off x="6734810" y="2365375"/>
            <a:ext cx="4133215" cy="3213735"/>
          </a:xfrm>
          <a:prstGeom prst="rect">
            <a:avLst/>
          </a:prstGeom>
        </p:spPr>
      </p:pic>
      <p:pic>
        <p:nvPicPr>
          <p:cNvPr id="5" name="图片 4"/>
          <p:cNvPicPr>
            <a:picLocks noChangeAspect="1"/>
          </p:cNvPicPr>
          <p:nvPr/>
        </p:nvPicPr>
        <p:blipFill>
          <a:blip r:embed="rId3"/>
          <a:stretch>
            <a:fillRect/>
          </a:stretch>
        </p:blipFill>
        <p:spPr>
          <a:xfrm>
            <a:off x="811530" y="2589530"/>
            <a:ext cx="5505450" cy="2619375"/>
          </a:xfrm>
          <a:prstGeom prst="rect">
            <a:avLst/>
          </a:prstGeom>
        </p:spPr>
      </p:pic>
      <p:sp>
        <p:nvSpPr>
          <p:cNvPr id="6" name="文本框 5"/>
          <p:cNvSpPr txBox="1"/>
          <p:nvPr/>
        </p:nvSpPr>
        <p:spPr>
          <a:xfrm>
            <a:off x="925830" y="1858645"/>
            <a:ext cx="2701925" cy="645160"/>
          </a:xfrm>
          <a:prstGeom prst="rect">
            <a:avLst/>
          </a:prstGeom>
          <a:noFill/>
        </p:spPr>
        <p:txBody>
          <a:bodyPr wrap="none" rtlCol="0">
            <a:spAutoFit/>
          </a:bodyPr>
          <a:p>
            <a:pPr algn="l"/>
            <a:r>
              <a:rPr lang="zh-CN" altLang="en-US">
                <a:sym typeface="+mn-ea"/>
              </a:rPr>
              <a:t>如果直接使用</a:t>
            </a:r>
            <a:r>
              <a:rPr lang="en-US" altLang="zh-CN">
                <a:sym typeface="+mn-ea"/>
              </a:rPr>
              <a:t>VAO</a:t>
            </a:r>
            <a:r>
              <a:rPr lang="zh-CN" altLang="en-US">
                <a:sym typeface="+mn-ea"/>
              </a:rPr>
              <a:t>绘制：</a:t>
            </a:r>
            <a:endParaRPr lang="zh-CN" altLang="en-US"/>
          </a:p>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6610" y="625475"/>
            <a:ext cx="10881995" cy="1198880"/>
          </a:xfrm>
          <a:prstGeom prst="rect">
            <a:avLst/>
          </a:prstGeom>
          <a:noFill/>
        </p:spPr>
        <p:txBody>
          <a:bodyPr wrap="square" rtlCol="0" anchor="t">
            <a:spAutoFit/>
          </a:bodyPr>
          <a:p>
            <a:pPr algn="l"/>
            <a:r>
              <a:rPr lang="en-US" altLang="zh-CN">
                <a:sym typeface="+mn-ea"/>
              </a:rPr>
              <a:t>4.</a:t>
            </a:r>
            <a:r>
              <a:rPr lang="zh-CN" altLang="en-US">
                <a:sym typeface="+mn-ea"/>
              </a:rPr>
              <a:t>使用</a:t>
            </a:r>
            <a:r>
              <a:rPr lang="en-US" altLang="zh-CN">
                <a:sym typeface="+mn-ea"/>
              </a:rPr>
              <a:t>VAO+VBO+EBO</a:t>
            </a:r>
            <a:r>
              <a:rPr lang="zh-CN" altLang="en-US">
                <a:sym typeface="+mn-ea"/>
              </a:rPr>
              <a:t>绘制矩形</a:t>
            </a:r>
            <a:endParaRPr lang="zh-CN" altLang="en-US">
              <a:sym typeface="+mn-ea"/>
            </a:endParaRPr>
          </a:p>
          <a:p>
            <a:pPr algn="l"/>
            <a:endParaRPr lang="zh-CN" altLang="en-US"/>
          </a:p>
          <a:p>
            <a:pPr algn="l"/>
            <a:r>
              <a:rPr lang="zh-CN" altLang="en-US"/>
              <a:t>索引缓冲对象(Element Buffer Object，EBO，也叫Index Buffer Object，IBO)。EBO也是一个缓冲，它专门储存索引，OpenGL调用这些顶点的索引来决定该绘制哪个顶点。</a:t>
            </a:r>
            <a:endParaRPr lang="zh-CN" altLang="en-US"/>
          </a:p>
        </p:txBody>
      </p:sp>
      <p:pic>
        <p:nvPicPr>
          <p:cNvPr id="3" name="图片 2"/>
          <p:cNvPicPr>
            <a:picLocks noChangeAspect="1"/>
          </p:cNvPicPr>
          <p:nvPr/>
        </p:nvPicPr>
        <p:blipFill>
          <a:blip r:embed="rId1"/>
          <a:stretch>
            <a:fillRect/>
          </a:stretch>
        </p:blipFill>
        <p:spPr>
          <a:xfrm>
            <a:off x="816610" y="2439035"/>
            <a:ext cx="4582160" cy="2575560"/>
          </a:xfrm>
          <a:prstGeom prst="rect">
            <a:avLst/>
          </a:prstGeom>
        </p:spPr>
      </p:pic>
      <p:pic>
        <p:nvPicPr>
          <p:cNvPr id="4" name="图片 3"/>
          <p:cNvPicPr>
            <a:picLocks noChangeAspect="1"/>
          </p:cNvPicPr>
          <p:nvPr/>
        </p:nvPicPr>
        <p:blipFill>
          <a:blip r:embed="rId2"/>
          <a:stretch>
            <a:fillRect/>
          </a:stretch>
        </p:blipFill>
        <p:spPr>
          <a:xfrm>
            <a:off x="6889115" y="2120265"/>
            <a:ext cx="4133215" cy="32137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831850" y="733425"/>
            <a:ext cx="10515600" cy="5356225"/>
          </a:xfrm>
        </p:spPr>
        <p:txBody>
          <a:bodyPr/>
          <a:p>
            <a:r>
              <a:rPr lang="en-US" altLang="zh-CN">
                <a:solidFill>
                  <a:schemeClr val="tx1"/>
                </a:solidFill>
              </a:rPr>
              <a:t>					   </a:t>
            </a:r>
            <a:r>
              <a:rPr lang="zh-CN" altLang="en-US" b="1">
                <a:solidFill>
                  <a:schemeClr val="tx1"/>
                </a:solidFill>
              </a:rPr>
              <a:t>目录</a:t>
            </a:r>
            <a:endParaRPr lang="zh-CN" altLang="en-US">
              <a:solidFill>
                <a:schemeClr val="tx1"/>
              </a:solidFill>
            </a:endParaRPr>
          </a:p>
          <a:p>
            <a:endParaRPr lang="zh-CN" altLang="en-US">
              <a:solidFill>
                <a:schemeClr val="tx1"/>
              </a:solidFill>
            </a:endParaRPr>
          </a:p>
          <a:p>
            <a:r>
              <a:rPr lang="zh-CN" altLang="en-US">
                <a:solidFill>
                  <a:schemeClr val="tx1"/>
                </a:solidFill>
              </a:rPr>
              <a:t>一</a:t>
            </a:r>
            <a:r>
              <a:rPr lang="en-US" altLang="zh-CN">
                <a:solidFill>
                  <a:schemeClr val="tx1"/>
                </a:solidFill>
              </a:rPr>
              <a:t>.</a:t>
            </a:r>
            <a:r>
              <a:rPr lang="zh-CN" altLang="en-US">
                <a:solidFill>
                  <a:schemeClr val="tx1"/>
                </a:solidFill>
              </a:rPr>
              <a:t>概述</a:t>
            </a:r>
            <a:endParaRPr lang="zh-CN" altLang="en-US">
              <a:solidFill>
                <a:schemeClr val="tx1"/>
              </a:solidFill>
            </a:endParaRPr>
          </a:p>
          <a:p>
            <a:r>
              <a:rPr lang="zh-CN" altLang="en-US">
                <a:solidFill>
                  <a:schemeClr val="tx1"/>
                </a:solidFill>
              </a:rPr>
              <a:t>二</a:t>
            </a:r>
            <a:r>
              <a:rPr lang="en-US" altLang="zh-CN">
                <a:solidFill>
                  <a:schemeClr val="tx1"/>
                </a:solidFill>
              </a:rPr>
              <a:t>.</a:t>
            </a:r>
            <a:r>
              <a:rPr lang="zh-CN" altLang="en-US">
                <a:solidFill>
                  <a:schemeClr val="tx1"/>
                </a:solidFill>
                <a:sym typeface="+mn-ea"/>
              </a:rPr>
              <a:t>绘制三角形</a:t>
            </a:r>
            <a:r>
              <a:rPr lang="en-US" altLang="zh-CN">
                <a:solidFill>
                  <a:schemeClr val="tx1"/>
                </a:solidFill>
                <a:sym typeface="+mn-ea"/>
              </a:rPr>
              <a:t>/</a:t>
            </a:r>
            <a:r>
              <a:rPr lang="zh-CN" altLang="en-US">
                <a:solidFill>
                  <a:schemeClr val="tx1"/>
                </a:solidFill>
                <a:sym typeface="+mn-ea"/>
              </a:rPr>
              <a:t>矩形</a:t>
            </a:r>
            <a:endParaRPr lang="en-US" altLang="zh-CN">
              <a:solidFill>
                <a:schemeClr val="tx1"/>
              </a:solidFill>
            </a:endParaRPr>
          </a:p>
          <a:p>
            <a:r>
              <a:rPr lang="zh-CN" altLang="en-US">
                <a:solidFill>
                  <a:schemeClr val="tx1"/>
                </a:solidFill>
              </a:rPr>
              <a:t>三</a:t>
            </a:r>
            <a:r>
              <a:rPr lang="en-US" altLang="zh-CN">
                <a:solidFill>
                  <a:schemeClr val="tx1"/>
                </a:solidFill>
              </a:rPr>
              <a:t>.</a:t>
            </a:r>
            <a:r>
              <a:rPr lang="zh-CN" altLang="en-US">
                <a:solidFill>
                  <a:schemeClr val="tx1"/>
                </a:solidFill>
              </a:rPr>
              <a:t>纹理贴图</a:t>
            </a:r>
            <a:endParaRPr lang="zh-CN" altLang="en-US">
              <a:solidFill>
                <a:schemeClr val="tx1"/>
              </a:solidFill>
            </a:endParaRPr>
          </a:p>
          <a:p>
            <a:r>
              <a:rPr lang="zh-CN" altLang="en-US">
                <a:solidFill>
                  <a:schemeClr val="tx1"/>
                </a:solidFill>
              </a:rPr>
              <a:t>四</a:t>
            </a:r>
            <a:r>
              <a:rPr lang="en-US" altLang="zh-CN">
                <a:solidFill>
                  <a:schemeClr val="tx1"/>
                </a:solidFill>
              </a:rPr>
              <a:t>.</a:t>
            </a:r>
            <a:r>
              <a:rPr lang="zh-CN" altLang="en-US">
                <a:solidFill>
                  <a:schemeClr val="tx1"/>
                </a:solidFill>
              </a:rPr>
              <a:t>离屏渲染</a:t>
            </a:r>
            <a:endParaRPr lang="zh-CN" altLang="en-US">
              <a:solidFill>
                <a:schemeClr val="tx1"/>
              </a:solidFill>
            </a:endParaRPr>
          </a:p>
          <a:p>
            <a:r>
              <a:rPr lang="zh-CN" altLang="en-US">
                <a:solidFill>
                  <a:schemeClr val="tx1"/>
                </a:solidFill>
              </a:rPr>
              <a:t>五</a:t>
            </a:r>
            <a:r>
              <a:rPr lang="en-US" altLang="zh-CN">
                <a:solidFill>
                  <a:schemeClr val="tx1"/>
                </a:solidFill>
              </a:rPr>
              <a:t>.</a:t>
            </a:r>
            <a:r>
              <a:rPr lang="zh-CN" altLang="en-US">
                <a:solidFill>
                  <a:schemeClr val="tx1"/>
                </a:solidFill>
              </a:rPr>
              <a:t>坐标系统和</a:t>
            </a:r>
            <a:r>
              <a:rPr lang="en-US" altLang="zh-CN">
                <a:solidFill>
                  <a:schemeClr val="tx1"/>
                </a:solidFill>
              </a:rPr>
              <a:t>MVP</a:t>
            </a:r>
            <a:r>
              <a:rPr lang="zh-CN" altLang="en-US">
                <a:solidFill>
                  <a:schemeClr val="tx1"/>
                </a:solidFill>
              </a:rPr>
              <a:t>矩阵</a:t>
            </a:r>
            <a:endParaRPr lang="zh-CN" altLang="en-US">
              <a:solidFill>
                <a:schemeClr val="tx1"/>
              </a:solidFill>
            </a:endParaRPr>
          </a:p>
          <a:p>
            <a:r>
              <a:rPr lang="zh-CN" altLang="en-US">
                <a:solidFill>
                  <a:schemeClr val="tx1"/>
                </a:solidFill>
              </a:rPr>
              <a:t>六</a:t>
            </a:r>
            <a:r>
              <a:rPr lang="en-US" altLang="zh-CN">
                <a:solidFill>
                  <a:schemeClr val="tx1"/>
                </a:solidFill>
              </a:rPr>
              <a:t>.</a:t>
            </a:r>
            <a:r>
              <a:rPr lang="zh-CN" altLang="en-US">
                <a:solidFill>
                  <a:schemeClr val="tx1"/>
                </a:solidFill>
              </a:rPr>
              <a:t>例子：旋转地球</a:t>
            </a:r>
            <a:endParaRPr lang="zh-CN" altLang="en-US">
              <a:solidFill>
                <a:schemeClr val="tx1"/>
              </a:solidFill>
            </a:endParaRPr>
          </a:p>
          <a:p>
            <a:r>
              <a:rPr lang="zh-CN" altLang="en-US">
                <a:solidFill>
                  <a:schemeClr val="tx1"/>
                </a:solidFill>
              </a:rPr>
              <a:t>七</a:t>
            </a:r>
            <a:r>
              <a:rPr lang="en-US" altLang="zh-CN">
                <a:solidFill>
                  <a:schemeClr val="tx1"/>
                </a:solidFill>
              </a:rPr>
              <a:t>.</a:t>
            </a:r>
            <a:r>
              <a:rPr lang="zh-CN" altLang="en-US">
                <a:solidFill>
                  <a:schemeClr val="tx1"/>
                </a:solidFill>
              </a:rPr>
              <a:t>其他</a:t>
            </a:r>
            <a:endParaRPr lang="zh-CN" alt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53720" y="691515"/>
            <a:ext cx="8686800" cy="44005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560310" y="2677795"/>
            <a:ext cx="4295775" cy="3340100"/>
          </a:xfrm>
          <a:prstGeom prst="rect">
            <a:avLst/>
          </a:prstGeom>
        </p:spPr>
      </p:pic>
      <p:pic>
        <p:nvPicPr>
          <p:cNvPr id="2" name="图片 1"/>
          <p:cNvPicPr>
            <a:picLocks noChangeAspect="1"/>
          </p:cNvPicPr>
          <p:nvPr/>
        </p:nvPicPr>
        <p:blipFill>
          <a:blip r:embed="rId2"/>
          <a:stretch>
            <a:fillRect/>
          </a:stretch>
        </p:blipFill>
        <p:spPr>
          <a:xfrm>
            <a:off x="620395" y="442595"/>
            <a:ext cx="6115050" cy="1076325"/>
          </a:xfrm>
          <a:prstGeom prst="rect">
            <a:avLst/>
          </a:prstGeom>
        </p:spPr>
      </p:pic>
      <p:sp>
        <p:nvSpPr>
          <p:cNvPr id="4" name="文本框 3"/>
          <p:cNvSpPr txBox="1"/>
          <p:nvPr/>
        </p:nvSpPr>
        <p:spPr>
          <a:xfrm>
            <a:off x="634365" y="2008505"/>
            <a:ext cx="6746240" cy="1476375"/>
          </a:xfrm>
          <a:prstGeom prst="rect">
            <a:avLst/>
          </a:prstGeom>
          <a:noFill/>
        </p:spPr>
        <p:txBody>
          <a:bodyPr wrap="square" rtlCol="0" anchor="t">
            <a:spAutoFit/>
          </a:bodyPr>
          <a:p>
            <a:r>
              <a:rPr lang="zh-CN" altLang="en-US"/>
              <a:t>glDrawElements函数从当前绑定到GL_ELEMENT_ARRAY_BUFFER目标的EBO中获取索引</a:t>
            </a:r>
            <a:r>
              <a:rPr lang="en-US" altLang="zh-CN"/>
              <a:t>.</a:t>
            </a:r>
            <a:endParaRPr lang="en-US" altLang="zh-CN"/>
          </a:p>
          <a:p>
            <a:endParaRPr lang="en-US" altLang="zh-CN"/>
          </a:p>
          <a:p>
            <a:r>
              <a:rPr lang="en-US" altLang="zh-CN"/>
              <a:t>VAO绑定时正在绑定的索引缓冲对象会被保存为VAO的元素缓冲对象。绑定VAO的同时也会自动绑定EBO。</a:t>
            </a:r>
            <a:endParaRPr lang="en-US" altLang="zh-CN"/>
          </a:p>
        </p:txBody>
      </p:sp>
      <p:pic>
        <p:nvPicPr>
          <p:cNvPr id="5" name="图片 4"/>
          <p:cNvPicPr>
            <a:picLocks noChangeAspect="1"/>
          </p:cNvPicPr>
          <p:nvPr/>
        </p:nvPicPr>
        <p:blipFill>
          <a:blip r:embed="rId3"/>
          <a:stretch>
            <a:fillRect/>
          </a:stretch>
        </p:blipFill>
        <p:spPr>
          <a:xfrm>
            <a:off x="620395" y="3383280"/>
            <a:ext cx="5141595" cy="3474720"/>
          </a:xfrm>
          <a:prstGeom prst="rect">
            <a:avLst/>
          </a:prstGeom>
        </p:spPr>
      </p:pic>
      <p:sp>
        <p:nvSpPr>
          <p:cNvPr id="6" name="文本框 5"/>
          <p:cNvSpPr txBox="1"/>
          <p:nvPr/>
        </p:nvSpPr>
        <p:spPr>
          <a:xfrm>
            <a:off x="634365" y="1610360"/>
            <a:ext cx="9449435" cy="368300"/>
          </a:xfrm>
          <a:prstGeom prst="rect">
            <a:avLst/>
          </a:prstGeom>
          <a:solidFill>
            <a:schemeClr val="bg2"/>
          </a:solidFill>
        </p:spPr>
        <p:txBody>
          <a:bodyPr wrap="square" rtlCol="0" anchor="t">
            <a:spAutoFit/>
          </a:bodyPr>
          <a:p>
            <a:r>
              <a:rPr lang="zh-CN" altLang="en-US"/>
              <a:t>void glDrawElements(GLenum mode,GLsizei count,GLenum type,const GLvoid *indices);</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53720" y="254635"/>
            <a:ext cx="11083925" cy="2891790"/>
          </a:xfrm>
          <a:prstGeom prst="rect">
            <a:avLst/>
          </a:prstGeom>
          <a:noFill/>
        </p:spPr>
        <p:txBody>
          <a:bodyPr wrap="square" rtlCol="0">
            <a:spAutoFit/>
          </a:bodyPr>
          <a:p>
            <a:pPr algn="l"/>
            <a:r>
              <a:rPr lang="zh-CN" altLang="en-US" sz="2000" b="1"/>
              <a:t>三、纹理贴图</a:t>
            </a:r>
            <a:endParaRPr lang="zh-CN" altLang="en-US"/>
          </a:p>
          <a:p>
            <a:pPr algn="l"/>
            <a:r>
              <a:rPr lang="zh-CN" altLang="en-US"/>
              <a:t>OpenGLES 中，纹理实际上是一个可以被采样的复杂数据集合，是 GPU 的图像数据结构，纹理分为 2D 纹理、立方图纹理和 3D 纹理。</a:t>
            </a:r>
            <a:endParaRPr lang="zh-CN" altLang="en-US"/>
          </a:p>
          <a:p>
            <a:pPr algn="l"/>
            <a:endParaRPr lang="zh-CN" altLang="en-US"/>
          </a:p>
          <a:p>
            <a:pPr algn="l"/>
            <a:r>
              <a:rPr lang="zh-CN" altLang="en-US"/>
              <a:t>纹理映射（纹理贴图）</a:t>
            </a:r>
            <a:endParaRPr lang="zh-CN" altLang="en-US"/>
          </a:p>
          <a:p>
            <a:pPr algn="l"/>
            <a:r>
              <a:rPr lang="zh-CN" altLang="en-US"/>
              <a:t>在 OpenGLES 中，纹理映射就是通过为图元的顶点坐标指定恰当的纹理坐标，通过纹理坐标在纹理图中选定特定的纹理区域，最后通过纹理坐标与顶点的映射关系，将选定的纹理区域映射到指定图元上。</a:t>
            </a:r>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1"/>
          <a:stretch>
            <a:fillRect/>
          </a:stretch>
        </p:blipFill>
        <p:spPr>
          <a:xfrm>
            <a:off x="7428230" y="2548255"/>
            <a:ext cx="4743450" cy="3122295"/>
          </a:xfrm>
          <a:prstGeom prst="rect">
            <a:avLst/>
          </a:prstGeom>
        </p:spPr>
      </p:pic>
      <p:pic>
        <p:nvPicPr>
          <p:cNvPr id="7" name="图片 6"/>
          <p:cNvPicPr>
            <a:picLocks noChangeAspect="1"/>
          </p:cNvPicPr>
          <p:nvPr/>
        </p:nvPicPr>
        <p:blipFill>
          <a:blip r:embed="rId2"/>
          <a:stretch>
            <a:fillRect/>
          </a:stretch>
        </p:blipFill>
        <p:spPr>
          <a:xfrm>
            <a:off x="295275" y="2432050"/>
            <a:ext cx="7132955" cy="3589655"/>
          </a:xfrm>
          <a:prstGeom prst="rect">
            <a:avLst/>
          </a:prstGeom>
        </p:spPr>
      </p:pic>
      <p:sp>
        <p:nvSpPr>
          <p:cNvPr id="8" name="文本框 7"/>
          <p:cNvSpPr txBox="1"/>
          <p:nvPr/>
        </p:nvSpPr>
        <p:spPr>
          <a:xfrm>
            <a:off x="937260" y="6019165"/>
            <a:ext cx="9525000" cy="645160"/>
          </a:xfrm>
          <a:prstGeom prst="rect">
            <a:avLst/>
          </a:prstGeom>
          <a:noFill/>
        </p:spPr>
        <p:txBody>
          <a:bodyPr wrap="none" rtlCol="0">
            <a:spAutoFit/>
          </a:bodyPr>
          <a:p>
            <a:pPr algn="l"/>
            <a:r>
              <a:rPr lang="en-US" altLang="zh-CN"/>
              <a:t>Tips</a:t>
            </a:r>
            <a:r>
              <a:rPr lang="zh-CN" altLang="en-US"/>
              <a:t>：1、OpenGL纹理的原点是左下角</a:t>
            </a:r>
            <a:endParaRPr lang="zh-CN" altLang="en-US"/>
          </a:p>
          <a:p>
            <a:pPr algn="l"/>
            <a:r>
              <a:rPr lang="zh-CN" altLang="en-US"/>
              <a:t>           2、在Android平台中，Bitmap绑定的2D纹理，是上下颠倒的， 可以按照在左上角处理</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09270" y="496570"/>
            <a:ext cx="6006465" cy="3098165"/>
          </a:xfrm>
          <a:prstGeom prst="rect">
            <a:avLst/>
          </a:prstGeom>
        </p:spPr>
      </p:pic>
      <p:pic>
        <p:nvPicPr>
          <p:cNvPr id="5" name="图片 4"/>
          <p:cNvPicPr>
            <a:picLocks noChangeAspect="1"/>
          </p:cNvPicPr>
          <p:nvPr/>
        </p:nvPicPr>
        <p:blipFill>
          <a:blip r:embed="rId2"/>
          <a:stretch>
            <a:fillRect/>
          </a:stretch>
        </p:blipFill>
        <p:spPr>
          <a:xfrm>
            <a:off x="509270" y="4026535"/>
            <a:ext cx="5648325" cy="2762250"/>
          </a:xfrm>
          <a:prstGeom prst="rect">
            <a:avLst/>
          </a:prstGeom>
        </p:spPr>
      </p:pic>
      <p:sp>
        <p:nvSpPr>
          <p:cNvPr id="2" name="文本框 1"/>
          <p:cNvSpPr txBox="1"/>
          <p:nvPr/>
        </p:nvSpPr>
        <p:spPr>
          <a:xfrm>
            <a:off x="559435" y="208915"/>
            <a:ext cx="1554480" cy="368300"/>
          </a:xfrm>
          <a:prstGeom prst="rect">
            <a:avLst/>
          </a:prstGeom>
          <a:noFill/>
        </p:spPr>
        <p:txBody>
          <a:bodyPr wrap="none" rtlCol="0">
            <a:spAutoFit/>
          </a:bodyPr>
          <a:p>
            <a:r>
              <a:rPr lang="zh-CN" altLang="en-US"/>
              <a:t>顶点着色器：</a:t>
            </a:r>
            <a:endParaRPr lang="zh-CN" altLang="en-US"/>
          </a:p>
        </p:txBody>
      </p:sp>
      <p:sp>
        <p:nvSpPr>
          <p:cNvPr id="3" name="文本框 2"/>
          <p:cNvSpPr txBox="1"/>
          <p:nvPr/>
        </p:nvSpPr>
        <p:spPr>
          <a:xfrm>
            <a:off x="509270" y="3626485"/>
            <a:ext cx="1325880" cy="368300"/>
          </a:xfrm>
          <a:prstGeom prst="rect">
            <a:avLst/>
          </a:prstGeom>
          <a:noFill/>
        </p:spPr>
        <p:txBody>
          <a:bodyPr wrap="none" rtlCol="0">
            <a:spAutoFit/>
          </a:bodyPr>
          <a:p>
            <a:r>
              <a:rPr lang="zh-CN" altLang="en-US"/>
              <a:t>片段着色器</a:t>
            </a:r>
            <a:endParaRPr lang="zh-CN" altLang="en-US"/>
          </a:p>
        </p:txBody>
      </p:sp>
      <p:sp>
        <p:nvSpPr>
          <p:cNvPr id="6" name="文本框 5"/>
          <p:cNvSpPr txBox="1"/>
          <p:nvPr/>
        </p:nvSpPr>
        <p:spPr>
          <a:xfrm>
            <a:off x="7204710" y="4417695"/>
            <a:ext cx="4411980" cy="922020"/>
          </a:xfrm>
          <a:prstGeom prst="rect">
            <a:avLst/>
          </a:prstGeom>
          <a:noFill/>
        </p:spPr>
        <p:txBody>
          <a:bodyPr wrap="square" rtlCol="0">
            <a:spAutoFit/>
          </a:bodyPr>
          <a:p>
            <a:pPr algn="l"/>
            <a:r>
              <a:rPr lang="zh-CN" altLang="en-US"/>
              <a:t>使用GLSL内建的texture函数来采样纹理的颜色，它第一个参数是纹理采样器，第二个参数是对应的纹理坐标</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92250" y="3609975"/>
            <a:ext cx="6343650" cy="2343150"/>
          </a:xfrm>
          <a:prstGeom prst="rect">
            <a:avLst/>
          </a:prstGeom>
        </p:spPr>
      </p:pic>
      <p:pic>
        <p:nvPicPr>
          <p:cNvPr id="3" name="图片 2"/>
          <p:cNvPicPr>
            <a:picLocks noChangeAspect="1"/>
          </p:cNvPicPr>
          <p:nvPr/>
        </p:nvPicPr>
        <p:blipFill>
          <a:blip r:embed="rId2"/>
          <a:stretch>
            <a:fillRect/>
          </a:stretch>
        </p:blipFill>
        <p:spPr>
          <a:xfrm>
            <a:off x="635000" y="151130"/>
            <a:ext cx="8058150" cy="32575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1680" y="3418205"/>
            <a:ext cx="9429750" cy="2438400"/>
          </a:xfrm>
          <a:prstGeom prst="rect">
            <a:avLst/>
          </a:prstGeom>
        </p:spPr>
      </p:pic>
      <p:pic>
        <p:nvPicPr>
          <p:cNvPr id="3" name="图片 2"/>
          <p:cNvPicPr>
            <a:picLocks noChangeAspect="1"/>
          </p:cNvPicPr>
          <p:nvPr/>
        </p:nvPicPr>
        <p:blipFill>
          <a:blip r:embed="rId2"/>
          <a:stretch>
            <a:fillRect/>
          </a:stretch>
        </p:blipFill>
        <p:spPr>
          <a:xfrm>
            <a:off x="1026160" y="588645"/>
            <a:ext cx="6343650" cy="23431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2900" y="265430"/>
            <a:ext cx="11506200" cy="55721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0885" y="1140460"/>
            <a:ext cx="6467475" cy="619125"/>
          </a:xfrm>
          <a:prstGeom prst="rect">
            <a:avLst/>
          </a:prstGeom>
        </p:spPr>
      </p:pic>
      <p:sp>
        <p:nvSpPr>
          <p:cNvPr id="3" name="文本框 2"/>
          <p:cNvSpPr txBox="1"/>
          <p:nvPr/>
        </p:nvSpPr>
        <p:spPr>
          <a:xfrm>
            <a:off x="730885" y="643255"/>
            <a:ext cx="1554480" cy="368300"/>
          </a:xfrm>
          <a:prstGeom prst="rect">
            <a:avLst/>
          </a:prstGeom>
          <a:noFill/>
        </p:spPr>
        <p:txBody>
          <a:bodyPr wrap="none" rtlCol="0">
            <a:spAutoFit/>
          </a:bodyPr>
          <a:p>
            <a:pPr algn="l"/>
            <a:r>
              <a:rPr lang="zh-CN" altLang="en-US"/>
              <a:t>纹理环绕方式</a:t>
            </a:r>
            <a:endParaRPr lang="zh-CN" altLang="en-US"/>
          </a:p>
        </p:txBody>
      </p:sp>
      <p:pic>
        <p:nvPicPr>
          <p:cNvPr id="4" name="图片 3"/>
          <p:cNvPicPr>
            <a:picLocks noChangeAspect="1"/>
          </p:cNvPicPr>
          <p:nvPr/>
        </p:nvPicPr>
        <p:blipFill>
          <a:blip r:embed="rId2"/>
          <a:stretch>
            <a:fillRect/>
          </a:stretch>
        </p:blipFill>
        <p:spPr>
          <a:xfrm>
            <a:off x="730885" y="4347210"/>
            <a:ext cx="7439025" cy="2076450"/>
          </a:xfrm>
          <a:prstGeom prst="rect">
            <a:avLst/>
          </a:prstGeom>
        </p:spPr>
      </p:pic>
      <p:pic>
        <p:nvPicPr>
          <p:cNvPr id="5" name="图片 4"/>
          <p:cNvPicPr>
            <a:picLocks noChangeAspect="1"/>
          </p:cNvPicPr>
          <p:nvPr/>
        </p:nvPicPr>
        <p:blipFill>
          <a:blip r:embed="rId3"/>
          <a:stretch>
            <a:fillRect/>
          </a:stretch>
        </p:blipFill>
        <p:spPr>
          <a:xfrm>
            <a:off x="730885" y="2127250"/>
            <a:ext cx="7877175" cy="1733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73760" y="983615"/>
            <a:ext cx="6372225" cy="590550"/>
          </a:xfrm>
          <a:prstGeom prst="rect">
            <a:avLst/>
          </a:prstGeom>
        </p:spPr>
      </p:pic>
      <p:sp>
        <p:nvSpPr>
          <p:cNvPr id="3" name="文本框 2"/>
          <p:cNvSpPr txBox="1"/>
          <p:nvPr/>
        </p:nvSpPr>
        <p:spPr>
          <a:xfrm>
            <a:off x="799465" y="494665"/>
            <a:ext cx="1097280" cy="368300"/>
          </a:xfrm>
          <a:prstGeom prst="rect">
            <a:avLst/>
          </a:prstGeom>
          <a:noFill/>
        </p:spPr>
        <p:txBody>
          <a:bodyPr wrap="none" rtlCol="0">
            <a:spAutoFit/>
          </a:bodyPr>
          <a:p>
            <a:pPr algn="l"/>
            <a:r>
              <a:rPr lang="zh-CN" altLang="en-US"/>
              <a:t>纹理过滤</a:t>
            </a:r>
            <a:endParaRPr lang="zh-CN" altLang="en-US"/>
          </a:p>
        </p:txBody>
      </p:sp>
      <p:pic>
        <p:nvPicPr>
          <p:cNvPr id="4" name="图片 3"/>
          <p:cNvPicPr>
            <a:picLocks noChangeAspect="1"/>
          </p:cNvPicPr>
          <p:nvPr/>
        </p:nvPicPr>
        <p:blipFill>
          <a:blip r:embed="rId2"/>
          <a:stretch>
            <a:fillRect/>
          </a:stretch>
        </p:blipFill>
        <p:spPr>
          <a:xfrm>
            <a:off x="873760" y="2234565"/>
            <a:ext cx="1809750" cy="1152525"/>
          </a:xfrm>
          <a:prstGeom prst="rect">
            <a:avLst/>
          </a:prstGeom>
        </p:spPr>
      </p:pic>
      <p:sp>
        <p:nvSpPr>
          <p:cNvPr id="5" name="文本框 4"/>
          <p:cNvSpPr txBox="1"/>
          <p:nvPr/>
        </p:nvSpPr>
        <p:spPr>
          <a:xfrm>
            <a:off x="3521710" y="2488565"/>
            <a:ext cx="6176645" cy="645160"/>
          </a:xfrm>
          <a:prstGeom prst="rect">
            <a:avLst/>
          </a:prstGeom>
          <a:noFill/>
        </p:spPr>
        <p:txBody>
          <a:bodyPr wrap="square" rtlCol="0" anchor="t">
            <a:spAutoFit/>
          </a:bodyPr>
          <a:p>
            <a:r>
              <a:rPr lang="zh-CN" altLang="en-US"/>
              <a:t>GL_NEAREST（也叫邻近过滤，Nearest Neighbor Filtering）是OpenGL默认的纹理过滤方式</a:t>
            </a:r>
            <a:endParaRPr lang="zh-CN" altLang="en-US"/>
          </a:p>
        </p:txBody>
      </p:sp>
      <p:pic>
        <p:nvPicPr>
          <p:cNvPr id="6" name="图片 5"/>
          <p:cNvPicPr>
            <a:picLocks noChangeAspect="1"/>
          </p:cNvPicPr>
          <p:nvPr/>
        </p:nvPicPr>
        <p:blipFill>
          <a:blip r:embed="rId3"/>
          <a:stretch>
            <a:fillRect/>
          </a:stretch>
        </p:blipFill>
        <p:spPr>
          <a:xfrm>
            <a:off x="873760" y="3728085"/>
            <a:ext cx="1838325" cy="1152525"/>
          </a:xfrm>
          <a:prstGeom prst="rect">
            <a:avLst/>
          </a:prstGeom>
        </p:spPr>
      </p:pic>
      <p:sp>
        <p:nvSpPr>
          <p:cNvPr id="7" name="文本框 6"/>
          <p:cNvSpPr txBox="1"/>
          <p:nvPr/>
        </p:nvSpPr>
        <p:spPr>
          <a:xfrm>
            <a:off x="3521710" y="3843020"/>
            <a:ext cx="6176645" cy="922020"/>
          </a:xfrm>
          <a:prstGeom prst="rect">
            <a:avLst/>
          </a:prstGeom>
          <a:noFill/>
        </p:spPr>
        <p:txBody>
          <a:bodyPr wrap="square" rtlCol="0" anchor="t">
            <a:spAutoFit/>
          </a:bodyPr>
          <a:p>
            <a:r>
              <a:rPr lang="zh-CN" altLang="en-US"/>
              <a:t>GL_LINEAR（也叫线性过滤，(Bi)linear Filtering）它会基于纹理坐标附近的纹理像素，计算出一个插值，近似出这些纹理像素之间的颜色</a:t>
            </a:r>
            <a:endParaRPr lang="zh-CN" altLang="en-US"/>
          </a:p>
        </p:txBody>
      </p:sp>
      <p:pic>
        <p:nvPicPr>
          <p:cNvPr id="8" name="图片 7"/>
          <p:cNvPicPr>
            <a:picLocks noChangeAspect="1"/>
          </p:cNvPicPr>
          <p:nvPr/>
        </p:nvPicPr>
        <p:blipFill>
          <a:blip r:embed="rId4"/>
          <a:stretch>
            <a:fillRect/>
          </a:stretch>
        </p:blipFill>
        <p:spPr>
          <a:xfrm>
            <a:off x="2712085" y="4759325"/>
            <a:ext cx="4099560" cy="20986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453505" y="0"/>
            <a:ext cx="5738495" cy="4860925"/>
          </a:xfrm>
          <a:prstGeom prst="rect">
            <a:avLst/>
          </a:prstGeom>
        </p:spPr>
      </p:pic>
      <p:sp>
        <p:nvSpPr>
          <p:cNvPr id="5" name="文本框 4"/>
          <p:cNvSpPr txBox="1"/>
          <p:nvPr/>
        </p:nvSpPr>
        <p:spPr>
          <a:xfrm>
            <a:off x="385445" y="3915410"/>
            <a:ext cx="6965315" cy="1198880"/>
          </a:xfrm>
          <a:prstGeom prst="rect">
            <a:avLst/>
          </a:prstGeom>
          <a:noFill/>
        </p:spPr>
        <p:txBody>
          <a:bodyPr wrap="square" rtlCol="0" anchor="t">
            <a:spAutoFit/>
          </a:bodyPr>
          <a:p>
            <a:r>
              <a:rPr lang="zh-CN" altLang="en-US"/>
              <a:t>使用glUniform1i，我们可以给纹理采样器分配一个位置值，这样的话我们能够在一个片段着色器中设置多个纹理。一个纹理的位置值通常称为一个纹理单元(Texture Unit)。一个纹理的默认纹理单元是0，它是默认的激活纹理单元，所以前面部分没有分配一个位置值。</a:t>
            </a:r>
            <a:endParaRPr lang="zh-CN" altLang="en-US"/>
          </a:p>
        </p:txBody>
      </p:sp>
      <p:sp>
        <p:nvSpPr>
          <p:cNvPr id="6" name="文本框 5"/>
          <p:cNvSpPr txBox="1"/>
          <p:nvPr/>
        </p:nvSpPr>
        <p:spPr>
          <a:xfrm>
            <a:off x="7871460" y="4316095"/>
            <a:ext cx="2540000" cy="1753235"/>
          </a:xfrm>
          <a:prstGeom prst="rect">
            <a:avLst/>
          </a:prstGeom>
          <a:noFill/>
          <a:ln>
            <a:solidFill>
              <a:schemeClr val="accent3"/>
            </a:solidFill>
          </a:ln>
        </p:spPr>
        <p:txBody>
          <a:bodyPr wrap="square" rtlCol="0" anchor="t">
            <a:spAutoFit/>
          </a:bodyPr>
          <a:p>
            <a:r>
              <a:rPr lang="zh-CN" altLang="en-US"/>
              <a:t>OpenGL至少保证有16个纹理单元供你使用，也就是说你可以激活从GL_TEXTURE0到GL_TEXTRUE15。它们都是按顺序定义的。</a:t>
            </a:r>
            <a:endParaRPr lang="zh-CN" altLang="en-US"/>
          </a:p>
        </p:txBody>
      </p:sp>
      <p:pic>
        <p:nvPicPr>
          <p:cNvPr id="2" name="图片 1"/>
          <p:cNvPicPr>
            <a:picLocks noChangeAspect="1"/>
          </p:cNvPicPr>
          <p:nvPr/>
        </p:nvPicPr>
        <p:blipFill>
          <a:blip r:embed="rId2"/>
          <a:stretch>
            <a:fillRect/>
          </a:stretch>
        </p:blipFill>
        <p:spPr>
          <a:xfrm>
            <a:off x="267335" y="864235"/>
            <a:ext cx="7604125" cy="27762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33755" y="334645"/>
            <a:ext cx="10901045" cy="3692525"/>
          </a:xfrm>
          <a:prstGeom prst="rect">
            <a:avLst/>
          </a:prstGeom>
          <a:noFill/>
        </p:spPr>
        <p:txBody>
          <a:bodyPr wrap="square" rtlCol="0">
            <a:spAutoFit/>
          </a:bodyPr>
          <a:p>
            <a:pPr algn="l"/>
            <a:r>
              <a:rPr lang="zh-CN" altLang="en-US" b="1"/>
              <a:t>一、概述</a:t>
            </a:r>
            <a:endParaRPr lang="zh-CN" altLang="en-US"/>
          </a:p>
          <a:p>
            <a:pPr algn="l"/>
            <a:endParaRPr lang="zh-CN" altLang="en-US"/>
          </a:p>
          <a:p>
            <a:pPr algn="l"/>
            <a:r>
              <a:rPr lang="zh-CN" altLang="en-US"/>
              <a:t>OpenGL ES (OpenGL for Embedded Systems) 是 OpenGL 三维图形 API 的子集，针对手机、PDA和游戏主机等嵌入式设备而设计。该API由Khronos集团定义推广，Khronos是一个图形软硬件行业协会，该协会主要关注图形和多媒体方面的开放标准。</a:t>
            </a:r>
            <a:endParaRPr lang="zh-CN" altLang="en-US"/>
          </a:p>
          <a:p>
            <a:pPr algn="l"/>
            <a:r>
              <a:rPr lang="zh-CN" altLang="en-US"/>
              <a:t>OpenGL是一个状态机。OpenGL的模式与属性都在下次更改之前一直有效。</a:t>
            </a:r>
            <a:endParaRPr lang="zh-CN" altLang="en-US"/>
          </a:p>
          <a:p>
            <a:pPr algn="l"/>
            <a:endParaRPr lang="zh-CN" altLang="en-US"/>
          </a:p>
          <a:p>
            <a:pPr algn="l"/>
            <a:r>
              <a:rPr lang="zh-CN" altLang="en-US"/>
              <a:t>管线（pipeline）</a:t>
            </a:r>
            <a:r>
              <a:rPr lang="en-US" altLang="zh-CN"/>
              <a:t>:</a:t>
            </a:r>
            <a:r>
              <a:rPr lang="zh-CN" altLang="en-US"/>
              <a:t>也称为渲染管线。因为 OpenGL ES在渲染处理过程中会顺序执行一系列操作，这一系列相关的处理阶段就被称为OpenGL ES 渲染管线。</a:t>
            </a:r>
            <a:endParaRPr lang="zh-CN" altLang="en-US"/>
          </a:p>
          <a:p>
            <a:pPr algn="l"/>
            <a:endParaRPr lang="zh-CN" altLang="en-US"/>
          </a:p>
          <a:p>
            <a:pPr algn="l"/>
            <a:r>
              <a:rPr lang="zh-CN" altLang="en-US"/>
              <a:t>基本流程：</a:t>
            </a:r>
            <a:endParaRPr lang="zh-CN" altLang="en-US"/>
          </a:p>
          <a:p>
            <a:pPr algn="l"/>
            <a:endParaRPr lang="zh-CN" altLang="en-US"/>
          </a:p>
          <a:p>
            <a:endParaRPr lang="zh-CN" altLang="en-US"/>
          </a:p>
        </p:txBody>
      </p:sp>
      <p:pic>
        <p:nvPicPr>
          <p:cNvPr id="4" name="图片 3"/>
          <p:cNvPicPr>
            <a:picLocks noChangeAspect="1"/>
          </p:cNvPicPr>
          <p:nvPr/>
        </p:nvPicPr>
        <p:blipFill>
          <a:blip r:embed="rId1"/>
          <a:stretch>
            <a:fillRect/>
          </a:stretch>
        </p:blipFill>
        <p:spPr>
          <a:xfrm>
            <a:off x="421640" y="2880995"/>
            <a:ext cx="5845175" cy="3847465"/>
          </a:xfrm>
          <a:prstGeom prst="rect">
            <a:avLst/>
          </a:prstGeom>
        </p:spPr>
      </p:pic>
      <p:pic>
        <p:nvPicPr>
          <p:cNvPr id="3" name="图片 2"/>
          <p:cNvPicPr>
            <a:picLocks noChangeAspect="1"/>
          </p:cNvPicPr>
          <p:nvPr/>
        </p:nvPicPr>
        <p:blipFill>
          <a:blip r:embed="rId2"/>
          <a:stretch>
            <a:fillRect/>
          </a:stretch>
        </p:blipFill>
        <p:spPr>
          <a:xfrm>
            <a:off x="5913755" y="3078480"/>
            <a:ext cx="5981700" cy="3524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48690" y="551815"/>
            <a:ext cx="10240645" cy="3969385"/>
          </a:xfrm>
          <a:prstGeom prst="rect">
            <a:avLst/>
          </a:prstGeom>
          <a:noFill/>
        </p:spPr>
        <p:txBody>
          <a:bodyPr wrap="square" rtlCol="0">
            <a:spAutoFit/>
          </a:bodyPr>
          <a:p>
            <a:pPr algn="l"/>
            <a:r>
              <a:rPr lang="zh-CN" altLang="en-US" b="1">
                <a:sym typeface="+mn-ea"/>
              </a:rPr>
              <a:t>四</a:t>
            </a:r>
            <a:r>
              <a:rPr lang="en-US" altLang="zh-CN" b="1">
                <a:sym typeface="+mn-ea"/>
              </a:rPr>
              <a:t>.</a:t>
            </a:r>
            <a:r>
              <a:rPr lang="zh-CN" altLang="en-US" b="1">
                <a:sym typeface="+mn-ea"/>
              </a:rPr>
              <a:t>离屏渲染</a:t>
            </a:r>
            <a:endParaRPr lang="en-US" altLang="zh-CN"/>
          </a:p>
          <a:p>
            <a:pPr algn="l"/>
            <a:endParaRPr lang="en-US" altLang="zh-CN"/>
          </a:p>
          <a:p>
            <a:pPr algn="l"/>
            <a:r>
              <a:rPr lang="en-US" altLang="zh-CN"/>
              <a:t>平时我们设置shader，然后draw是将纹理图像绘制到了系统默认的0号framebuffer中，这个buffer用户是读取不到的，只是用来显示渲染用。因此为了离屏渲染，需要自己创建framebuffer，当然我们自己创建的framebuffer是可以读取到里面的colorbuffer的，即texure。</a:t>
            </a:r>
            <a:endParaRPr lang="en-US" altLang="zh-CN"/>
          </a:p>
          <a:p>
            <a:pPr algn="l"/>
            <a:endParaRPr lang="en-US" altLang="zh-CN"/>
          </a:p>
          <a:p>
            <a:pPr algn="l"/>
            <a:br>
              <a:rPr lang="en-US" altLang="zh-CN"/>
            </a:br>
            <a:r>
              <a:rPr lang="en-US" altLang="zh-CN"/>
              <a:t>FBO（Frame Buffer Object）即帧缓冲区对象，实际上是一个可添加缓冲区的容器，可以为其添加纹理或渲染缓冲区对象（Render Buffer Object</a:t>
            </a:r>
            <a:r>
              <a:rPr lang="zh-CN" altLang="en-US"/>
              <a:t>、</a:t>
            </a:r>
            <a:r>
              <a:rPr lang="en-US" altLang="zh-CN"/>
              <a:t>RBO）。</a:t>
            </a:r>
            <a:endParaRPr lang="en-US" altLang="zh-CN"/>
          </a:p>
          <a:p>
            <a:pPr algn="l"/>
            <a:endParaRPr lang="en-US" altLang="zh-CN"/>
          </a:p>
          <a:p>
            <a:pPr algn="l"/>
            <a:r>
              <a:rPr lang="en-US" altLang="zh-CN"/>
              <a:t>FBO 本身不能用于渲染，只有添加了纹理或者渲染缓冲区之后才能作为渲染目标</a:t>
            </a:r>
            <a:r>
              <a:rPr lang="zh-CN" altLang="en-US"/>
              <a:t>。</a:t>
            </a:r>
            <a:br>
              <a:rPr lang="en-US" altLang="zh-CN"/>
            </a:br>
            <a:endParaRPr lang="zh-CN" altLang="en-US"/>
          </a:p>
          <a:p>
            <a:pPr algn="l"/>
            <a:endParaRPr lang="zh-CN" altLang="en-US"/>
          </a:p>
          <a:p>
            <a:endParaRPr lang="zh-CN" altLang="en-US"/>
          </a:p>
        </p:txBody>
      </p:sp>
      <p:pic>
        <p:nvPicPr>
          <p:cNvPr id="3" name="图片 2"/>
          <p:cNvPicPr>
            <a:picLocks noChangeAspect="1"/>
          </p:cNvPicPr>
          <p:nvPr/>
        </p:nvPicPr>
        <p:blipFill>
          <a:blip r:embed="rId1"/>
          <a:stretch>
            <a:fillRect/>
          </a:stretch>
        </p:blipFill>
        <p:spPr>
          <a:xfrm>
            <a:off x="948690" y="3801745"/>
            <a:ext cx="3571875" cy="2800350"/>
          </a:xfrm>
          <a:prstGeom prst="rect">
            <a:avLst/>
          </a:prstGeom>
        </p:spPr>
      </p:pic>
      <p:pic>
        <p:nvPicPr>
          <p:cNvPr id="5" name="图片 4"/>
          <p:cNvPicPr>
            <a:picLocks noChangeAspect="1"/>
          </p:cNvPicPr>
          <p:nvPr/>
        </p:nvPicPr>
        <p:blipFill>
          <a:blip r:embed="rId2"/>
          <a:stretch>
            <a:fillRect/>
          </a:stretch>
        </p:blipFill>
        <p:spPr>
          <a:xfrm>
            <a:off x="6158230" y="3877945"/>
            <a:ext cx="3619500" cy="26479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7220" y="677545"/>
            <a:ext cx="11417935" cy="3138170"/>
          </a:xfrm>
          <a:prstGeom prst="rect">
            <a:avLst/>
          </a:prstGeom>
          <a:noFill/>
        </p:spPr>
        <p:txBody>
          <a:bodyPr wrap="square" rtlCol="0">
            <a:spAutoFit/>
          </a:bodyPr>
          <a:p>
            <a:pPr algn="l"/>
            <a:r>
              <a:rPr lang="en-US" altLang="zh-CN"/>
              <a:t>1.</a:t>
            </a:r>
            <a:r>
              <a:rPr lang="zh-CN" altLang="en-US"/>
              <a:t>OpenGL ES 通过绘制到窗口系统提供的帧缓冲区，然后通过</a:t>
            </a:r>
            <a:r>
              <a:rPr lang="zh-CN" altLang="en-US">
                <a:sym typeface="+mn-ea"/>
              </a:rPr>
              <a:t>使用</a:t>
            </a:r>
            <a:r>
              <a:rPr lang="en-US" altLang="zh-CN">
                <a:sym typeface="+mn-ea"/>
              </a:rPr>
              <a:t>glCopyTexImage2D/glCopyTexSubImage2D</a:t>
            </a:r>
            <a:r>
              <a:rPr lang="zh-CN" altLang="en-US"/>
              <a:t>将帧缓冲区的对应区域复制到纹理来实现渲染到纹理，但是此方法只有在纹理尺寸小于或等于帧缓冲区尺寸才有效。</a:t>
            </a:r>
            <a:endParaRPr lang="zh-CN" altLang="en-US"/>
          </a:p>
          <a:p>
            <a:pPr algn="l"/>
            <a:endParaRPr lang="zh-CN" altLang="en-US"/>
          </a:p>
          <a:p>
            <a:pPr algn="l"/>
            <a:r>
              <a:rPr lang="en-US" altLang="zh-CN"/>
              <a:t>2.</a:t>
            </a:r>
            <a:r>
              <a:rPr lang="zh-CN" altLang="en-US"/>
              <a:t>另一种方式是通过使用连接到纹理的 pbuffer 来实现渲染到纹理，但是与上下文和窗口系统提供的可绘制表面切换开销也很大。</a:t>
            </a:r>
            <a:endParaRPr lang="zh-CN" altLang="en-US"/>
          </a:p>
          <a:p>
            <a:pPr algn="l"/>
            <a:endParaRPr lang="zh-CN" altLang="en-US"/>
          </a:p>
          <a:p>
            <a:pPr algn="l"/>
            <a:endParaRPr lang="zh-CN" altLang="en-US"/>
          </a:p>
          <a:p>
            <a:pPr algn="l"/>
            <a:r>
              <a:rPr lang="zh-CN" altLang="en-US"/>
              <a:t>如利用 GPU 在后台完成一些图像转换、缩放等耗时操作，利用 FBO 可以方便实现类似需求。</a:t>
            </a:r>
            <a:endParaRPr lang="zh-CN" altLang="en-US"/>
          </a:p>
          <a:p>
            <a:pPr algn="l"/>
            <a:endParaRPr lang="zh-CN" altLang="en-US"/>
          </a:p>
          <a:p>
            <a:endParaRPr lang="zh-CN" altLang="en-US"/>
          </a:p>
        </p:txBody>
      </p:sp>
      <p:pic>
        <p:nvPicPr>
          <p:cNvPr id="4" name="图片 3"/>
          <p:cNvPicPr>
            <a:picLocks noChangeAspect="1"/>
          </p:cNvPicPr>
          <p:nvPr/>
        </p:nvPicPr>
        <p:blipFill>
          <a:blip r:embed="rId1"/>
          <a:stretch>
            <a:fillRect/>
          </a:stretch>
        </p:blipFill>
        <p:spPr>
          <a:xfrm>
            <a:off x="720725" y="3509010"/>
            <a:ext cx="6009640" cy="3257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66700" y="3496310"/>
            <a:ext cx="9210675" cy="2657475"/>
          </a:xfrm>
          <a:prstGeom prst="rect">
            <a:avLst/>
          </a:prstGeom>
        </p:spPr>
      </p:pic>
      <p:pic>
        <p:nvPicPr>
          <p:cNvPr id="4" name="图片 3"/>
          <p:cNvPicPr>
            <a:picLocks noChangeAspect="1"/>
          </p:cNvPicPr>
          <p:nvPr/>
        </p:nvPicPr>
        <p:blipFill>
          <a:blip r:embed="rId2"/>
          <a:stretch>
            <a:fillRect/>
          </a:stretch>
        </p:blipFill>
        <p:spPr>
          <a:xfrm>
            <a:off x="266700" y="820420"/>
            <a:ext cx="5829300" cy="2152650"/>
          </a:xfrm>
          <a:prstGeom prst="rect">
            <a:avLst/>
          </a:prstGeom>
        </p:spPr>
      </p:pic>
      <p:sp>
        <p:nvSpPr>
          <p:cNvPr id="5" name="文本框 4"/>
          <p:cNvSpPr txBox="1"/>
          <p:nvPr/>
        </p:nvSpPr>
        <p:spPr>
          <a:xfrm>
            <a:off x="387985" y="380365"/>
            <a:ext cx="2011680" cy="368300"/>
          </a:xfrm>
          <a:prstGeom prst="rect">
            <a:avLst/>
          </a:prstGeom>
          <a:noFill/>
        </p:spPr>
        <p:txBody>
          <a:bodyPr wrap="none" rtlCol="0">
            <a:spAutoFit/>
          </a:bodyPr>
          <a:p>
            <a:r>
              <a:rPr lang="zh-CN" altLang="en-US"/>
              <a:t>普通片段着色器：</a:t>
            </a:r>
            <a:endParaRPr lang="zh-CN" altLang="en-US"/>
          </a:p>
        </p:txBody>
      </p:sp>
      <p:sp>
        <p:nvSpPr>
          <p:cNvPr id="6" name="文本框 5"/>
          <p:cNvSpPr txBox="1"/>
          <p:nvPr/>
        </p:nvSpPr>
        <p:spPr>
          <a:xfrm>
            <a:off x="422275" y="3124835"/>
            <a:ext cx="2016760" cy="368300"/>
          </a:xfrm>
          <a:prstGeom prst="rect">
            <a:avLst/>
          </a:prstGeom>
          <a:noFill/>
        </p:spPr>
        <p:txBody>
          <a:bodyPr wrap="none" rtlCol="0">
            <a:spAutoFit/>
          </a:bodyPr>
          <a:p>
            <a:r>
              <a:rPr lang="en-US" altLang="zh-CN"/>
              <a:t>FBO</a:t>
            </a:r>
            <a:r>
              <a:rPr lang="zh-CN" altLang="en-US"/>
              <a:t>灰度着色器：</a:t>
            </a:r>
            <a:endParaRPr lang="zh-CN" altLang="en-US"/>
          </a:p>
        </p:txBody>
      </p:sp>
      <p:pic>
        <p:nvPicPr>
          <p:cNvPr id="8" name="图片 7"/>
          <p:cNvPicPr>
            <a:picLocks noChangeAspect="1"/>
          </p:cNvPicPr>
          <p:nvPr/>
        </p:nvPicPr>
        <p:blipFill>
          <a:blip r:embed="rId3"/>
          <a:stretch>
            <a:fillRect/>
          </a:stretch>
        </p:blipFill>
        <p:spPr>
          <a:xfrm>
            <a:off x="7862570" y="367030"/>
            <a:ext cx="3546475" cy="27578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51815" y="463550"/>
            <a:ext cx="11088370" cy="5329555"/>
          </a:xfrm>
          <a:prstGeom prst="rect">
            <a:avLst/>
          </a:prstGeom>
        </p:spPr>
      </p:pic>
      <p:sp>
        <p:nvSpPr>
          <p:cNvPr id="3" name="文本框 2"/>
          <p:cNvSpPr txBox="1"/>
          <p:nvPr/>
        </p:nvSpPr>
        <p:spPr>
          <a:xfrm>
            <a:off x="654050" y="6113780"/>
            <a:ext cx="5212080" cy="368300"/>
          </a:xfrm>
          <a:prstGeom prst="rect">
            <a:avLst/>
          </a:prstGeom>
          <a:noFill/>
        </p:spPr>
        <p:txBody>
          <a:bodyPr wrap="none" rtlCol="0">
            <a:spAutoFit/>
          </a:bodyPr>
          <a:p>
            <a:r>
              <a:rPr lang="zh-CN" altLang="en-US"/>
              <a:t>需要两个着色器程序，并初始化一个正常的纹理。</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1330" y="592455"/>
            <a:ext cx="9591675" cy="6029325"/>
          </a:xfrm>
          <a:prstGeom prst="rect">
            <a:avLst/>
          </a:prstGeom>
        </p:spPr>
      </p:pic>
      <p:pic>
        <p:nvPicPr>
          <p:cNvPr id="5" name="图片 4"/>
          <p:cNvPicPr>
            <a:picLocks noChangeAspect="1"/>
          </p:cNvPicPr>
          <p:nvPr/>
        </p:nvPicPr>
        <p:blipFill>
          <a:blip r:embed="rId2"/>
          <a:stretch>
            <a:fillRect/>
          </a:stretch>
        </p:blipFill>
        <p:spPr>
          <a:xfrm>
            <a:off x="8326755" y="0"/>
            <a:ext cx="3409315" cy="2494280"/>
          </a:xfrm>
          <a:prstGeom prst="rect">
            <a:avLst/>
          </a:prstGeom>
        </p:spPr>
      </p:pic>
      <p:sp>
        <p:nvSpPr>
          <p:cNvPr id="2" name="文本框 1"/>
          <p:cNvSpPr txBox="1"/>
          <p:nvPr/>
        </p:nvSpPr>
        <p:spPr>
          <a:xfrm>
            <a:off x="10073005" y="2611755"/>
            <a:ext cx="1936750" cy="4246245"/>
          </a:xfrm>
          <a:prstGeom prst="rect">
            <a:avLst/>
          </a:prstGeom>
          <a:noFill/>
          <a:ln>
            <a:solidFill>
              <a:schemeClr val="bg2"/>
            </a:solidFill>
          </a:ln>
        </p:spPr>
        <p:txBody>
          <a:bodyPr wrap="square" rtlCol="0" anchor="t">
            <a:spAutoFit/>
          </a:bodyPr>
          <a:p>
            <a:r>
              <a:rPr lang="zh-CN" altLang="en-US"/>
              <a:t>OpenGL </a:t>
            </a:r>
            <a:r>
              <a:rPr lang="zh-CN" altLang="en-US">
                <a:solidFill>
                  <a:srgbClr val="FF0000"/>
                </a:solidFill>
              </a:rPr>
              <a:t>深度测试</a:t>
            </a:r>
            <a:r>
              <a:rPr lang="zh-CN" altLang="en-US"/>
              <a:t>是指在片段着色器执行之后，利用深度缓冲所保存的深度值决定当前片段是否被丢弃的过程。</a:t>
            </a:r>
            <a:endParaRPr lang="zh-CN" altLang="en-US"/>
          </a:p>
          <a:p>
            <a:endParaRPr lang="zh-CN" altLang="en-US"/>
          </a:p>
          <a:p>
            <a:r>
              <a:rPr lang="zh-CN" altLang="en-US">
                <a:solidFill>
                  <a:srgbClr val="FF0000"/>
                </a:solidFill>
              </a:rPr>
              <a:t>模版测试</a:t>
            </a:r>
            <a:r>
              <a:rPr lang="zh-CN" altLang="en-US"/>
              <a:t>是模板缓冲区(Stencil Buffer)所保存的模板值决定当前片段是否被丢弃，且发生于深度测试之前。</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791325" y="125095"/>
            <a:ext cx="5203190" cy="4547870"/>
          </a:xfrm>
          <a:prstGeom prst="rect">
            <a:avLst/>
          </a:prstGeom>
        </p:spPr>
      </p:pic>
      <p:pic>
        <p:nvPicPr>
          <p:cNvPr id="6" name="图片 5"/>
          <p:cNvPicPr>
            <a:picLocks noChangeAspect="1"/>
          </p:cNvPicPr>
          <p:nvPr/>
        </p:nvPicPr>
        <p:blipFill>
          <a:blip r:embed="rId2"/>
          <a:stretch>
            <a:fillRect/>
          </a:stretch>
        </p:blipFill>
        <p:spPr>
          <a:xfrm>
            <a:off x="155575" y="245110"/>
            <a:ext cx="6085205" cy="5758815"/>
          </a:xfrm>
          <a:prstGeom prst="rect">
            <a:avLst/>
          </a:prstGeom>
        </p:spPr>
      </p:pic>
      <p:pic>
        <p:nvPicPr>
          <p:cNvPr id="7" name="图片 6"/>
          <p:cNvPicPr>
            <a:picLocks noChangeAspect="1"/>
          </p:cNvPicPr>
          <p:nvPr/>
        </p:nvPicPr>
        <p:blipFill>
          <a:blip r:embed="rId3"/>
          <a:stretch>
            <a:fillRect/>
          </a:stretch>
        </p:blipFill>
        <p:spPr>
          <a:xfrm>
            <a:off x="6124575" y="3729355"/>
            <a:ext cx="3546475" cy="2757805"/>
          </a:xfrm>
          <a:prstGeom prst="rect">
            <a:avLst/>
          </a:prstGeom>
        </p:spPr>
      </p:pic>
      <p:sp>
        <p:nvSpPr>
          <p:cNvPr id="3" name="文本框 2"/>
          <p:cNvSpPr txBox="1"/>
          <p:nvPr/>
        </p:nvSpPr>
        <p:spPr>
          <a:xfrm>
            <a:off x="258445" y="6003925"/>
            <a:ext cx="8983980" cy="922020"/>
          </a:xfrm>
          <a:prstGeom prst="rect">
            <a:avLst/>
          </a:prstGeom>
          <a:noFill/>
        </p:spPr>
        <p:txBody>
          <a:bodyPr wrap="square" rtlCol="0" anchor="t">
            <a:spAutoFit/>
          </a:bodyPr>
          <a:p>
            <a:r>
              <a:rPr lang="en-US" altLang="zh-CN"/>
              <a:t>Tips</a:t>
            </a:r>
            <a:r>
              <a:rPr lang="zh-CN" altLang="en-US"/>
              <a:t>：如果想屏幕渲染到一个更小或更大的纹理上，需要（在渲染到你的帧缓冲之前）再次调用glViewport，使用纹理的新维度作为参数，否则只有一小部分的纹理或屏幕会被渲染到这个纹理上。</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0110" y="688975"/>
            <a:ext cx="1558290" cy="368300"/>
          </a:xfrm>
          <a:prstGeom prst="rect">
            <a:avLst/>
          </a:prstGeom>
          <a:noFill/>
        </p:spPr>
        <p:txBody>
          <a:bodyPr wrap="none" rtlCol="0">
            <a:spAutoFit/>
          </a:bodyPr>
          <a:p>
            <a:r>
              <a:rPr lang="zh-CN" altLang="en-US" b="1"/>
              <a:t>五、坐标系统</a:t>
            </a:r>
            <a:endParaRPr lang="zh-CN" altLang="en-US" b="1"/>
          </a:p>
        </p:txBody>
      </p:sp>
      <p:pic>
        <p:nvPicPr>
          <p:cNvPr id="3" name="图片 2"/>
          <p:cNvPicPr>
            <a:picLocks noChangeAspect="1"/>
          </p:cNvPicPr>
          <p:nvPr/>
        </p:nvPicPr>
        <p:blipFill>
          <a:blip r:embed="rId1"/>
          <a:stretch>
            <a:fillRect/>
          </a:stretch>
        </p:blipFill>
        <p:spPr>
          <a:xfrm>
            <a:off x="1130935" y="1209675"/>
            <a:ext cx="7620000" cy="3752850"/>
          </a:xfrm>
          <a:prstGeom prst="rect">
            <a:avLst/>
          </a:prstGeom>
        </p:spPr>
      </p:pic>
      <p:sp>
        <p:nvSpPr>
          <p:cNvPr id="4" name="文本框 3"/>
          <p:cNvSpPr txBox="1"/>
          <p:nvPr/>
        </p:nvSpPr>
        <p:spPr>
          <a:xfrm>
            <a:off x="605790" y="5354955"/>
            <a:ext cx="40836850" cy="1198880"/>
          </a:xfrm>
          <a:prstGeom prst="rect">
            <a:avLst/>
          </a:prstGeom>
          <a:noFill/>
        </p:spPr>
        <p:txBody>
          <a:bodyPr wrap="square" rtlCol="0">
            <a:spAutoFit/>
          </a:bodyPr>
          <a:p>
            <a:pPr algn="l"/>
            <a:r>
              <a:rPr lang="zh-CN" altLang="en-US"/>
              <a:t>为了将坐标从一个坐标系变换到另一个坐标系，我们需要用到几个变换矩阵，最重要的几个分别是模型(Model)、</a:t>
            </a:r>
            <a:endParaRPr lang="zh-CN" altLang="en-US"/>
          </a:p>
          <a:p>
            <a:pPr algn="l"/>
            <a:r>
              <a:rPr lang="zh-CN" altLang="en-US"/>
              <a:t>观察(View)、投影(Projection)三个矩阵。我们的顶点坐标起始于局部空间(Local Space)，在这里它称为局部坐标</a:t>
            </a:r>
            <a:endParaRPr lang="zh-CN" altLang="en-US"/>
          </a:p>
          <a:p>
            <a:pPr algn="l"/>
            <a:r>
              <a:rPr lang="zh-CN" altLang="en-US"/>
              <a:t>(Local Coordinate)，它在之后会变为世界坐标(World Coordinate)，观察坐标(View Coordinate)，裁剪坐标</a:t>
            </a:r>
            <a:endParaRPr lang="zh-CN" altLang="en-US"/>
          </a:p>
          <a:p>
            <a:pPr algn="l"/>
            <a:r>
              <a:rPr lang="zh-CN" altLang="en-US"/>
              <a:t>(Clip Coordinate)，并最后以屏幕坐标(Screen Coordinate)的形式结束。</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2920" y="1734820"/>
            <a:ext cx="11025505" cy="4799965"/>
          </a:xfrm>
          <a:prstGeom prst="rect">
            <a:avLst/>
          </a:prstGeom>
          <a:noFill/>
        </p:spPr>
        <p:txBody>
          <a:bodyPr wrap="square" rtlCol="0" anchor="t">
            <a:spAutoFit/>
          </a:bodyPr>
          <a:p>
            <a:r>
              <a:rPr lang="en-US" altLang="zh-CN"/>
              <a:t>1.</a:t>
            </a:r>
            <a:r>
              <a:rPr lang="zh-CN" altLang="en-US"/>
              <a:t>局部空间</a:t>
            </a:r>
            <a:endParaRPr lang="zh-CN" altLang="en-US"/>
          </a:p>
          <a:p>
            <a:r>
              <a:rPr lang="zh-CN" altLang="en-US"/>
              <a:t>局部空间是指物体所在的坐标空间，即对象最开始所在的地方</a:t>
            </a:r>
            <a:endParaRPr lang="zh-CN" altLang="en-US"/>
          </a:p>
          <a:p>
            <a:endParaRPr lang="zh-CN" altLang="en-US"/>
          </a:p>
          <a:p>
            <a:r>
              <a:rPr lang="en-US" altLang="zh-CN"/>
              <a:t>2.世界空间</a:t>
            </a:r>
            <a:endParaRPr lang="en-US" altLang="zh-CN"/>
          </a:p>
          <a:p>
            <a:r>
              <a:rPr lang="en-US" altLang="zh-CN"/>
              <a:t>物体的坐标将会从局部变换到世界空间；该变换是由模型矩阵(Model Matrix)实现的。</a:t>
            </a:r>
            <a:endParaRPr lang="en-US" altLang="zh-CN"/>
          </a:p>
          <a:p>
            <a:endParaRPr lang="en-US" altLang="zh-CN"/>
          </a:p>
          <a:p>
            <a:r>
              <a:rPr lang="en-US" altLang="zh-CN"/>
              <a:t>3.观察空间</a:t>
            </a:r>
            <a:endParaRPr lang="en-US" altLang="zh-CN"/>
          </a:p>
          <a:p>
            <a:r>
              <a:rPr lang="en-US" altLang="zh-CN"/>
              <a:t>观察空间经常被人们称之OpenGL的摄像机(Camera)</a:t>
            </a:r>
            <a:r>
              <a:rPr lang="zh-CN" altLang="en-US"/>
              <a:t>。观察空间是将世界空间坐标转化为用户视野前方的坐标而产生的结果。观察矩阵(View Matrix)被用来将世界坐标变换到观察空间。</a:t>
            </a:r>
            <a:endParaRPr lang="zh-CN" altLang="en-US"/>
          </a:p>
          <a:p>
            <a:endParaRPr lang="zh-CN" altLang="en-US"/>
          </a:p>
          <a:p>
            <a:r>
              <a:rPr lang="en-US" altLang="zh-CN"/>
              <a:t>4.裁剪空间</a:t>
            </a:r>
            <a:br>
              <a:rPr lang="en-US" altLang="zh-CN"/>
            </a:br>
            <a:r>
              <a:rPr lang="en-US" altLang="zh-CN"/>
              <a:t>在一个顶点着色器运行的最后，OpenGL期望所有的坐标都能落在一个特定的范围内，且任何在这个范围之外的点都应该被裁剪掉(Clipped)。</a:t>
            </a:r>
            <a:endParaRPr lang="en-US" altLang="zh-CN"/>
          </a:p>
          <a:p>
            <a:r>
              <a:rPr lang="en-US" altLang="zh-CN"/>
              <a:t>为了将顶点坐标从观察变换到裁剪空间，我们需要定义一个投影矩阵(Projection Matrix)，它指定了一个范围的坐标</a:t>
            </a:r>
            <a:r>
              <a:rPr lang="zh-CN" altLang="en-US"/>
              <a:t>。</a:t>
            </a:r>
            <a:endParaRPr lang="en-US" altLang="zh-CN"/>
          </a:p>
          <a:p>
            <a:endParaRPr lang="en-US" altLang="zh-CN"/>
          </a:p>
          <a:p>
            <a:endParaRPr lang="en-US" altLang="zh-CN"/>
          </a:p>
        </p:txBody>
      </p:sp>
      <p:pic>
        <p:nvPicPr>
          <p:cNvPr id="3" name="图片 2"/>
          <p:cNvPicPr>
            <a:picLocks noChangeAspect="1"/>
          </p:cNvPicPr>
          <p:nvPr/>
        </p:nvPicPr>
        <p:blipFill>
          <a:blip r:embed="rId1"/>
          <a:stretch>
            <a:fillRect/>
          </a:stretch>
        </p:blipFill>
        <p:spPr>
          <a:xfrm>
            <a:off x="7266305" y="68580"/>
            <a:ext cx="4925695" cy="2425700"/>
          </a:xfrm>
          <a:prstGeom prst="rect">
            <a:avLst/>
          </a:prstGeom>
        </p:spPr>
      </p:pic>
      <p:sp>
        <p:nvSpPr>
          <p:cNvPr id="4" name="文本框 3"/>
          <p:cNvSpPr txBox="1"/>
          <p:nvPr/>
        </p:nvSpPr>
        <p:spPr>
          <a:xfrm>
            <a:off x="640715" y="796925"/>
            <a:ext cx="1325880" cy="368300"/>
          </a:xfrm>
          <a:prstGeom prst="rect">
            <a:avLst/>
          </a:prstGeom>
          <a:noFill/>
        </p:spPr>
        <p:txBody>
          <a:bodyPr wrap="none" rtlCol="0" anchor="t">
            <a:spAutoFit/>
          </a:bodyPr>
          <a:p>
            <a:r>
              <a:rPr lang="zh-CN" altLang="en-US">
                <a:sym typeface="+mn-ea"/>
              </a:rPr>
              <a:t>坐标系统：</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02920" y="528955"/>
            <a:ext cx="1325880" cy="368300"/>
          </a:xfrm>
          <a:prstGeom prst="rect">
            <a:avLst/>
          </a:prstGeom>
          <a:noFill/>
        </p:spPr>
        <p:txBody>
          <a:bodyPr wrap="none" rtlCol="0">
            <a:spAutoFit/>
          </a:bodyPr>
          <a:p>
            <a:r>
              <a:rPr lang="zh-CN" altLang="en-US"/>
              <a:t>模型矩阵：</a:t>
            </a:r>
            <a:endParaRPr lang="zh-CN" altLang="en-US"/>
          </a:p>
        </p:txBody>
      </p:sp>
      <p:sp>
        <p:nvSpPr>
          <p:cNvPr id="4" name="文本框 3"/>
          <p:cNvSpPr txBox="1"/>
          <p:nvPr/>
        </p:nvSpPr>
        <p:spPr>
          <a:xfrm>
            <a:off x="427990" y="5217160"/>
            <a:ext cx="8145780" cy="645160"/>
          </a:xfrm>
          <a:prstGeom prst="rect">
            <a:avLst/>
          </a:prstGeom>
          <a:noFill/>
        </p:spPr>
        <p:txBody>
          <a:bodyPr wrap="square" rtlCol="0" anchor="t">
            <a:spAutoFit/>
          </a:bodyPr>
          <a:p>
            <a:r>
              <a:rPr lang="zh-CN" altLang="en-US"/>
              <a:t>通过将顶点坐标乘以这个模型矩阵，我们将该顶点坐标变换到世界坐标。我们的平面看起来就是在地板上，代表全局世界里的平面。</a:t>
            </a:r>
            <a:endParaRPr lang="zh-CN" altLang="en-US"/>
          </a:p>
        </p:txBody>
      </p:sp>
      <p:pic>
        <p:nvPicPr>
          <p:cNvPr id="5" name="图片 4"/>
          <p:cNvPicPr>
            <a:picLocks noChangeAspect="1"/>
          </p:cNvPicPr>
          <p:nvPr/>
        </p:nvPicPr>
        <p:blipFill>
          <a:blip r:embed="rId1"/>
          <a:stretch>
            <a:fillRect/>
          </a:stretch>
        </p:blipFill>
        <p:spPr>
          <a:xfrm>
            <a:off x="9318625" y="2579370"/>
            <a:ext cx="2771775" cy="2295525"/>
          </a:xfrm>
          <a:prstGeom prst="rect">
            <a:avLst/>
          </a:prstGeom>
        </p:spPr>
      </p:pic>
      <p:pic>
        <p:nvPicPr>
          <p:cNvPr id="6" name="图片 5"/>
          <p:cNvPicPr>
            <a:picLocks noChangeAspect="1"/>
          </p:cNvPicPr>
          <p:nvPr/>
        </p:nvPicPr>
        <p:blipFill>
          <a:blip r:embed="rId2"/>
          <a:stretch>
            <a:fillRect/>
          </a:stretch>
        </p:blipFill>
        <p:spPr>
          <a:xfrm>
            <a:off x="502920" y="1160145"/>
            <a:ext cx="8296275" cy="14192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91540" y="1835150"/>
            <a:ext cx="7620000" cy="1666875"/>
          </a:xfrm>
          <a:prstGeom prst="rect">
            <a:avLst/>
          </a:prstGeom>
        </p:spPr>
      </p:pic>
      <p:sp>
        <p:nvSpPr>
          <p:cNvPr id="4" name="文本框 3"/>
          <p:cNvSpPr txBox="1"/>
          <p:nvPr/>
        </p:nvSpPr>
        <p:spPr>
          <a:xfrm>
            <a:off x="805815" y="517525"/>
            <a:ext cx="10580370" cy="1198880"/>
          </a:xfrm>
          <a:prstGeom prst="rect">
            <a:avLst/>
          </a:prstGeom>
          <a:noFill/>
        </p:spPr>
        <p:txBody>
          <a:bodyPr wrap="square" rtlCol="0" anchor="t">
            <a:spAutoFit/>
          </a:bodyPr>
          <a:p>
            <a:r>
              <a:rPr lang="zh-CN" altLang="en-US"/>
              <a:t>观察空间(Camera/View Space)，是在讨论以摄像机的视角作为场景原点时场景中所有的顶点坐标。</a:t>
            </a:r>
            <a:endParaRPr lang="zh-CN" altLang="en-US"/>
          </a:p>
          <a:p>
            <a:endParaRPr lang="zh-CN" altLang="en-US"/>
          </a:p>
          <a:p>
            <a:r>
              <a:rPr lang="zh-CN" altLang="en-US"/>
              <a:t>观察矩阵把所有的世界坐标变换为相对于摄像机位置与方向的观察坐标。要定义一个摄像机，我们需要它在世界空间中的位置、观察的方向、一个指向它右测的向量以及一个指向它上方的向量。</a:t>
            </a:r>
            <a:endParaRPr lang="zh-CN" altLang="en-US"/>
          </a:p>
        </p:txBody>
      </p:sp>
      <p:pic>
        <p:nvPicPr>
          <p:cNvPr id="5" name="图片 4"/>
          <p:cNvPicPr>
            <a:picLocks noChangeAspect="1"/>
          </p:cNvPicPr>
          <p:nvPr/>
        </p:nvPicPr>
        <p:blipFill>
          <a:blip r:embed="rId2"/>
          <a:stretch>
            <a:fillRect/>
          </a:stretch>
        </p:blipFill>
        <p:spPr>
          <a:xfrm>
            <a:off x="520065" y="3620770"/>
            <a:ext cx="7991475" cy="2724150"/>
          </a:xfrm>
          <a:prstGeom prst="rect">
            <a:avLst/>
          </a:prstGeom>
        </p:spPr>
      </p:pic>
      <p:pic>
        <p:nvPicPr>
          <p:cNvPr id="6" name="图片 5"/>
          <p:cNvPicPr>
            <a:picLocks noChangeAspect="1"/>
          </p:cNvPicPr>
          <p:nvPr/>
        </p:nvPicPr>
        <p:blipFill>
          <a:blip r:embed="rId3"/>
          <a:stretch>
            <a:fillRect/>
          </a:stretch>
        </p:blipFill>
        <p:spPr>
          <a:xfrm>
            <a:off x="8136890" y="3984625"/>
            <a:ext cx="4055110" cy="1997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39395" y="1183005"/>
            <a:ext cx="5400675" cy="3181985"/>
          </a:xfrm>
          <a:prstGeom prst="rect">
            <a:avLst/>
          </a:prstGeom>
        </p:spPr>
      </p:pic>
      <p:sp>
        <p:nvSpPr>
          <p:cNvPr id="5" name="文本框 4"/>
          <p:cNvSpPr txBox="1"/>
          <p:nvPr/>
        </p:nvSpPr>
        <p:spPr>
          <a:xfrm>
            <a:off x="6095365" y="940435"/>
            <a:ext cx="6097270" cy="4523105"/>
          </a:xfrm>
          <a:prstGeom prst="rect">
            <a:avLst/>
          </a:prstGeom>
          <a:noFill/>
        </p:spPr>
        <p:txBody>
          <a:bodyPr wrap="square" rtlCol="0">
            <a:spAutoFit/>
          </a:bodyPr>
          <a:p>
            <a:pPr algn="l"/>
            <a:r>
              <a:rPr lang="en-US" altLang="zh-CN"/>
              <a:t>1.顶点着色器(Vertex Shader)，顶点着色器主要的目的是把</a:t>
            </a:r>
            <a:endParaRPr lang="en-US" altLang="zh-CN"/>
          </a:p>
          <a:p>
            <a:pPr algn="l"/>
            <a:r>
              <a:rPr lang="en-US" altLang="zh-CN"/>
              <a:t>3D坐标</a:t>
            </a:r>
            <a:r>
              <a:rPr lang="zh-CN" altLang="en-US"/>
              <a:t>转换，</a:t>
            </a:r>
            <a:r>
              <a:rPr lang="en-US" altLang="zh-CN"/>
              <a:t>同顶点属性</a:t>
            </a:r>
            <a:r>
              <a:rPr lang="zh-CN" altLang="en-US"/>
              <a:t>处理</a:t>
            </a:r>
            <a:r>
              <a:rPr lang="en-US" altLang="zh-CN"/>
              <a:t>。</a:t>
            </a:r>
            <a:endParaRPr lang="en-US" altLang="zh-CN"/>
          </a:p>
          <a:p>
            <a:pPr algn="l"/>
            <a:endParaRPr lang="en-US" altLang="zh-CN"/>
          </a:p>
          <a:p>
            <a:pPr algn="l"/>
            <a:r>
              <a:rPr lang="en-US" altLang="zh-CN"/>
              <a:t>2.图元装配(Primitive Assembly)阶段将顶点着色器输出的</a:t>
            </a:r>
            <a:endParaRPr lang="en-US" altLang="zh-CN"/>
          </a:p>
          <a:p>
            <a:pPr algn="l"/>
            <a:r>
              <a:rPr lang="en-US" altLang="zh-CN"/>
              <a:t>所有顶点作为输入并所有的点装配成指定图元的形状</a:t>
            </a:r>
            <a:r>
              <a:rPr lang="zh-CN" altLang="en-US"/>
              <a:t>。</a:t>
            </a:r>
            <a:endParaRPr lang="zh-CN" altLang="en-US"/>
          </a:p>
          <a:p>
            <a:pPr algn="l"/>
            <a:endParaRPr lang="zh-CN" altLang="en-US"/>
          </a:p>
          <a:p>
            <a:pPr algn="l"/>
            <a:r>
              <a:rPr lang="en-US" altLang="zh-CN"/>
              <a:t>3.几何着色器(Geometry Shader)把图元形式的顶点的集合作为输入，它可以通过产生新顶点构造出新的（或是其它的）图元来生成其他形状</a:t>
            </a:r>
            <a:r>
              <a:rPr lang="zh-CN" altLang="en-US"/>
              <a:t>。</a:t>
            </a:r>
            <a:endParaRPr lang="en-US" altLang="zh-CN"/>
          </a:p>
          <a:p>
            <a:pPr algn="l"/>
            <a:endParaRPr lang="en-US" altLang="zh-CN"/>
          </a:p>
          <a:p>
            <a:pPr algn="l"/>
            <a:r>
              <a:rPr lang="en-US" altLang="zh-CN"/>
              <a:t>4.光栅化阶段(Rasterization Stage)，这里它会把图元映射为最终屏幕上相应的像素，生成供片段着色器(Fragment Shader)使用的片段</a:t>
            </a:r>
            <a:r>
              <a:rPr lang="zh-CN" altLang="en-US"/>
              <a:t>。</a:t>
            </a:r>
            <a:endParaRPr lang="zh-CN" altLang="en-US"/>
          </a:p>
          <a:p>
            <a:pPr algn="l"/>
            <a:endParaRPr lang="zh-CN" altLang="en-US"/>
          </a:p>
          <a:p>
            <a:pPr algn="l"/>
            <a:r>
              <a:rPr lang="en-US" altLang="zh-CN"/>
              <a:t>5.片段着色器的主要目的是计算一个像素的最终颜色，这也是所有OpenGL高级效果产生的地方</a:t>
            </a:r>
            <a:r>
              <a:rPr lang="zh-CN" altLang="en-US"/>
              <a:t>。</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92480" y="1724025"/>
            <a:ext cx="6696075" cy="1304925"/>
          </a:xfrm>
          <a:prstGeom prst="rect">
            <a:avLst/>
          </a:prstGeom>
        </p:spPr>
      </p:pic>
      <p:sp>
        <p:nvSpPr>
          <p:cNvPr id="3" name="文本框 2"/>
          <p:cNvSpPr txBox="1"/>
          <p:nvPr/>
        </p:nvSpPr>
        <p:spPr>
          <a:xfrm>
            <a:off x="632460" y="5467350"/>
            <a:ext cx="10713720" cy="645160"/>
          </a:xfrm>
          <a:prstGeom prst="rect">
            <a:avLst/>
          </a:prstGeom>
          <a:noFill/>
        </p:spPr>
        <p:txBody>
          <a:bodyPr wrap="square" rtlCol="0" anchor="t">
            <a:spAutoFit/>
          </a:bodyPr>
          <a:p>
            <a:r>
              <a:rPr lang="zh-CN" altLang="en-US"/>
              <a:t>GLM已经提供了这些支持。我们要做的只是定义一个摄像机位置，一个目标位置和一个表示世界空间中的上向量的向量（我们计算右向量使用的那个上向量）。</a:t>
            </a:r>
            <a:endParaRPr lang="zh-CN" altLang="en-US"/>
          </a:p>
        </p:txBody>
      </p:sp>
      <p:sp>
        <p:nvSpPr>
          <p:cNvPr id="4" name="文本框 3"/>
          <p:cNvSpPr txBox="1"/>
          <p:nvPr/>
        </p:nvSpPr>
        <p:spPr>
          <a:xfrm>
            <a:off x="792480" y="705485"/>
            <a:ext cx="2540000" cy="368300"/>
          </a:xfrm>
          <a:prstGeom prst="rect">
            <a:avLst/>
          </a:prstGeom>
          <a:noFill/>
        </p:spPr>
        <p:txBody>
          <a:bodyPr wrap="square" rtlCol="0" anchor="t">
            <a:spAutoFit/>
          </a:bodyPr>
          <a:p>
            <a:r>
              <a:rPr lang="zh-CN" altLang="en-US"/>
              <a:t>观察矩阵(View Matrix)</a:t>
            </a:r>
            <a:endParaRPr lang="zh-CN" altLang="en-US"/>
          </a:p>
        </p:txBody>
      </p:sp>
      <p:pic>
        <p:nvPicPr>
          <p:cNvPr id="5" name="图片 4"/>
          <p:cNvPicPr>
            <a:picLocks noChangeAspect="1"/>
          </p:cNvPicPr>
          <p:nvPr/>
        </p:nvPicPr>
        <p:blipFill>
          <a:blip r:embed="rId2"/>
          <a:stretch>
            <a:fillRect/>
          </a:stretch>
        </p:blipFill>
        <p:spPr>
          <a:xfrm>
            <a:off x="792480" y="3308985"/>
            <a:ext cx="7620000" cy="16668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7835" y="644525"/>
            <a:ext cx="11082020" cy="3138170"/>
          </a:xfrm>
          <a:prstGeom prst="rect">
            <a:avLst/>
          </a:prstGeom>
          <a:noFill/>
        </p:spPr>
        <p:txBody>
          <a:bodyPr wrap="square" rtlCol="0" anchor="t">
            <a:spAutoFit/>
          </a:bodyPr>
          <a:p>
            <a:r>
              <a:rPr lang="zh-CN" altLang="en-US">
                <a:sym typeface="+mn-ea"/>
              </a:rPr>
              <a:t>裁剪空间(Clip Space)：</a:t>
            </a:r>
            <a:endParaRPr lang="zh-CN" altLang="en-US"/>
          </a:p>
          <a:p>
            <a:endParaRPr lang="zh-CN" altLang="en-US"/>
          </a:p>
          <a:p>
            <a:r>
              <a:rPr lang="zh-CN" altLang="en-US"/>
              <a:t>在一个顶点着色器运行的最后，OpenGL期望所有的坐标都能落在一个特定的范围内，且任何在这个范围之外的点都应该被裁剪掉(Clipped)。被裁剪掉的坐标就会被忽略，所以剩下的坐标就将变为屏幕上可见的片段。</a:t>
            </a:r>
            <a:endParaRPr lang="zh-CN" altLang="en-US"/>
          </a:p>
          <a:p>
            <a:endParaRPr lang="zh-CN" altLang="en-US"/>
          </a:p>
          <a:p>
            <a:endParaRPr lang="zh-CN" altLang="en-US"/>
          </a:p>
          <a:p>
            <a:endParaRPr lang="zh-CN" altLang="en-US"/>
          </a:p>
          <a:p>
            <a:r>
              <a:rPr lang="zh-CN" altLang="en-US"/>
              <a:t>投影矩阵(Projection Matrix)</a:t>
            </a:r>
            <a:r>
              <a:rPr lang="zh-CN" altLang="en-US">
                <a:sym typeface="+mn-ea"/>
              </a:rPr>
              <a:t>将顶点坐标从观察变换到裁剪空间。</a:t>
            </a:r>
            <a:r>
              <a:rPr lang="zh-CN" altLang="en-US">
                <a:solidFill>
                  <a:srgbClr val="FF0000"/>
                </a:solidFill>
                <a:sym typeface="+mn-ea"/>
              </a:rPr>
              <a:t>有两种投影方式：正射投影、透视投影</a:t>
            </a:r>
            <a:endParaRPr lang="zh-CN" altLang="en-US">
              <a:sym typeface="+mn-ea"/>
            </a:endParaRPr>
          </a:p>
          <a:p>
            <a:endParaRPr lang="zh-CN" altLang="en-US">
              <a:sym typeface="+mn-ea"/>
            </a:endParaRPr>
          </a:p>
          <a:p>
            <a:r>
              <a:rPr lang="zh-CN" altLang="en-US"/>
              <a:t>投影矩阵接着会将在这个指定的范围内的坐标变换为标准化设备坐标的范围(-1.0, 1.0)。</a:t>
            </a:r>
            <a:endParaRPr lang="zh-CN" altLang="en-US"/>
          </a:p>
          <a:p>
            <a:endParaRPr lang="zh-CN" altLang="en-US"/>
          </a:p>
        </p:txBody>
      </p:sp>
      <p:pic>
        <p:nvPicPr>
          <p:cNvPr id="6" name="图片 5"/>
          <p:cNvPicPr>
            <a:picLocks noChangeAspect="1"/>
          </p:cNvPicPr>
          <p:nvPr/>
        </p:nvPicPr>
        <p:blipFill>
          <a:blip r:embed="rId1"/>
          <a:stretch>
            <a:fillRect/>
          </a:stretch>
        </p:blipFill>
        <p:spPr>
          <a:xfrm>
            <a:off x="675640" y="3876040"/>
            <a:ext cx="3810000" cy="1876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14400" y="5187315"/>
            <a:ext cx="8324850" cy="714375"/>
          </a:xfrm>
          <a:prstGeom prst="rect">
            <a:avLst/>
          </a:prstGeom>
        </p:spPr>
      </p:pic>
      <p:pic>
        <p:nvPicPr>
          <p:cNvPr id="3" name="图片 2"/>
          <p:cNvPicPr>
            <a:picLocks noChangeAspect="1"/>
          </p:cNvPicPr>
          <p:nvPr/>
        </p:nvPicPr>
        <p:blipFill>
          <a:blip r:embed="rId2"/>
          <a:stretch>
            <a:fillRect/>
          </a:stretch>
        </p:blipFill>
        <p:spPr>
          <a:xfrm>
            <a:off x="997585" y="1993900"/>
            <a:ext cx="2990850" cy="2466975"/>
          </a:xfrm>
          <a:prstGeom prst="rect">
            <a:avLst/>
          </a:prstGeom>
        </p:spPr>
      </p:pic>
      <p:sp>
        <p:nvSpPr>
          <p:cNvPr id="4" name="文本框 3"/>
          <p:cNvSpPr txBox="1"/>
          <p:nvPr/>
        </p:nvSpPr>
        <p:spPr>
          <a:xfrm>
            <a:off x="914400" y="568325"/>
            <a:ext cx="10362565" cy="1198880"/>
          </a:xfrm>
          <a:prstGeom prst="rect">
            <a:avLst/>
          </a:prstGeom>
          <a:noFill/>
        </p:spPr>
        <p:txBody>
          <a:bodyPr wrap="square" rtlCol="0" anchor="t">
            <a:spAutoFit/>
          </a:bodyPr>
          <a:p>
            <a:r>
              <a:rPr lang="zh-CN" altLang="en-US"/>
              <a:t>正射投影</a:t>
            </a:r>
            <a:endParaRPr lang="zh-CN" altLang="en-US"/>
          </a:p>
          <a:p>
            <a:endParaRPr lang="zh-CN" altLang="en-US"/>
          </a:p>
          <a:p>
            <a:r>
              <a:rPr lang="zh-CN" altLang="en-US"/>
              <a:t>正射投影矩阵定义了一个类似立方体的平截头箱，它定义了一个裁剪空间，在这空间之外的顶点都会被裁剪掉。</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60120" y="803275"/>
            <a:ext cx="8128635" cy="922020"/>
          </a:xfrm>
          <a:prstGeom prst="rect">
            <a:avLst/>
          </a:prstGeom>
          <a:noFill/>
        </p:spPr>
        <p:txBody>
          <a:bodyPr wrap="none" rtlCol="0">
            <a:spAutoFit/>
          </a:bodyPr>
          <a:p>
            <a:pPr algn="l"/>
            <a:r>
              <a:rPr lang="zh-CN" altLang="en-US"/>
              <a:t>透视投影</a:t>
            </a:r>
            <a:endParaRPr lang="zh-CN" altLang="en-US"/>
          </a:p>
          <a:p>
            <a:pPr algn="l"/>
            <a:endParaRPr lang="zh-CN" altLang="en-US"/>
          </a:p>
          <a:p>
            <a:pPr algn="l"/>
            <a:r>
              <a:rPr lang="zh-CN" altLang="en-US"/>
              <a:t>顶点坐标的每个分量都会除以它的w分量，距离观察者越远顶点坐标就会越小。</a:t>
            </a:r>
            <a:endParaRPr lang="zh-CN" altLang="en-US"/>
          </a:p>
        </p:txBody>
      </p:sp>
      <p:pic>
        <p:nvPicPr>
          <p:cNvPr id="3" name="图片 2"/>
          <p:cNvPicPr>
            <a:picLocks noChangeAspect="1"/>
          </p:cNvPicPr>
          <p:nvPr/>
        </p:nvPicPr>
        <p:blipFill>
          <a:blip r:embed="rId1"/>
          <a:stretch>
            <a:fillRect/>
          </a:stretch>
        </p:blipFill>
        <p:spPr>
          <a:xfrm>
            <a:off x="1434465" y="1725295"/>
            <a:ext cx="3473450" cy="2952750"/>
          </a:xfrm>
          <a:prstGeom prst="rect">
            <a:avLst/>
          </a:prstGeom>
        </p:spPr>
      </p:pic>
      <p:pic>
        <p:nvPicPr>
          <p:cNvPr id="4" name="图片 3"/>
          <p:cNvPicPr>
            <a:picLocks noChangeAspect="1"/>
          </p:cNvPicPr>
          <p:nvPr/>
        </p:nvPicPr>
        <p:blipFill>
          <a:blip r:embed="rId2"/>
          <a:stretch>
            <a:fillRect/>
          </a:stretch>
        </p:blipFill>
        <p:spPr>
          <a:xfrm>
            <a:off x="960120" y="4845685"/>
            <a:ext cx="9877425" cy="781050"/>
          </a:xfrm>
          <a:prstGeom prst="rect">
            <a:avLst/>
          </a:prstGeom>
        </p:spPr>
      </p:pic>
      <p:pic>
        <p:nvPicPr>
          <p:cNvPr id="5" name="图片 4"/>
          <p:cNvPicPr>
            <a:picLocks noChangeAspect="1"/>
          </p:cNvPicPr>
          <p:nvPr/>
        </p:nvPicPr>
        <p:blipFill>
          <a:blip r:embed="rId3"/>
          <a:stretch>
            <a:fillRect/>
          </a:stretch>
        </p:blipFill>
        <p:spPr>
          <a:xfrm>
            <a:off x="9088755" y="1111250"/>
            <a:ext cx="1666875" cy="952500"/>
          </a:xfrm>
          <a:prstGeom prst="rect">
            <a:avLst/>
          </a:prstGeom>
        </p:spPr>
      </p:pic>
      <p:pic>
        <p:nvPicPr>
          <p:cNvPr id="6" name="图片 5"/>
          <p:cNvPicPr>
            <a:picLocks noChangeAspect="1"/>
          </p:cNvPicPr>
          <p:nvPr/>
        </p:nvPicPr>
        <p:blipFill>
          <a:blip r:embed="rId4"/>
          <a:stretch>
            <a:fillRect/>
          </a:stretch>
        </p:blipFill>
        <p:spPr>
          <a:xfrm>
            <a:off x="5890895" y="2515870"/>
            <a:ext cx="5857875" cy="1371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20210222_141520">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580130" y="1226820"/>
            <a:ext cx="4815205" cy="3762375"/>
          </a:xfrm>
          <a:prstGeom prst="rect">
            <a:avLst/>
          </a:prstGeom>
        </p:spPr>
      </p:pic>
      <p:sp>
        <p:nvSpPr>
          <p:cNvPr id="4" name="文本框 3"/>
          <p:cNvSpPr txBox="1"/>
          <p:nvPr/>
        </p:nvSpPr>
        <p:spPr>
          <a:xfrm>
            <a:off x="1223010" y="563245"/>
            <a:ext cx="2270125" cy="922020"/>
          </a:xfrm>
          <a:prstGeom prst="rect">
            <a:avLst/>
          </a:prstGeom>
          <a:noFill/>
        </p:spPr>
        <p:txBody>
          <a:bodyPr wrap="none" rtlCol="0">
            <a:spAutoFit/>
          </a:bodyPr>
          <a:p>
            <a:r>
              <a:rPr lang="en-US" altLang="zh-CN"/>
              <a:t>MVP</a:t>
            </a:r>
            <a:r>
              <a:rPr lang="zh-CN" altLang="en-US"/>
              <a:t>矩阵使用例子：</a:t>
            </a:r>
            <a:endParaRPr lang="zh-CN" altLang="en-US"/>
          </a:p>
          <a:p>
            <a:endParaRPr lang="zh-CN" altLang="en-US"/>
          </a:p>
          <a:p>
            <a:r>
              <a:rPr lang="zh-CN" altLang="en-US"/>
              <a:t>定时图像旋转</a:t>
            </a:r>
            <a:endParaRPr lang="zh-CN" altLang="en-US"/>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03910" y="798195"/>
            <a:ext cx="7724775" cy="3248025"/>
          </a:xfrm>
          <a:prstGeom prst="rect">
            <a:avLst/>
          </a:prstGeom>
        </p:spPr>
      </p:pic>
      <p:sp>
        <p:nvSpPr>
          <p:cNvPr id="3" name="文本框 2"/>
          <p:cNvSpPr txBox="1"/>
          <p:nvPr/>
        </p:nvSpPr>
        <p:spPr>
          <a:xfrm>
            <a:off x="742315" y="357505"/>
            <a:ext cx="1554480" cy="368300"/>
          </a:xfrm>
          <a:prstGeom prst="rect">
            <a:avLst/>
          </a:prstGeom>
          <a:noFill/>
        </p:spPr>
        <p:txBody>
          <a:bodyPr wrap="none" rtlCol="0">
            <a:spAutoFit/>
          </a:bodyPr>
          <a:p>
            <a:r>
              <a:rPr lang="zh-CN" altLang="en-US"/>
              <a:t>顶点着色器：</a:t>
            </a:r>
            <a:endParaRPr lang="zh-CN" altLang="en-US"/>
          </a:p>
        </p:txBody>
      </p:sp>
      <p:pic>
        <p:nvPicPr>
          <p:cNvPr id="4" name="图片 3"/>
          <p:cNvPicPr>
            <a:picLocks noChangeAspect="1"/>
          </p:cNvPicPr>
          <p:nvPr/>
        </p:nvPicPr>
        <p:blipFill>
          <a:blip r:embed="rId2"/>
          <a:stretch>
            <a:fillRect/>
          </a:stretch>
        </p:blipFill>
        <p:spPr>
          <a:xfrm>
            <a:off x="742315" y="4756785"/>
            <a:ext cx="3419475" cy="638175"/>
          </a:xfrm>
          <a:prstGeom prst="rect">
            <a:avLst/>
          </a:prstGeom>
        </p:spPr>
      </p:pic>
      <p:sp>
        <p:nvSpPr>
          <p:cNvPr id="5" name="文本框 4"/>
          <p:cNvSpPr txBox="1"/>
          <p:nvPr/>
        </p:nvSpPr>
        <p:spPr>
          <a:xfrm>
            <a:off x="803910" y="4566285"/>
            <a:ext cx="10351770" cy="368300"/>
          </a:xfrm>
          <a:prstGeom prst="rect">
            <a:avLst/>
          </a:prstGeom>
          <a:noFill/>
        </p:spPr>
        <p:txBody>
          <a:bodyPr wrap="square" rtlCol="0" anchor="t">
            <a:spAutoFit/>
          </a:bodyPr>
          <a:p>
            <a:r>
              <a:rPr lang="zh-CN" altLang="en-US"/>
              <a:t>变换矩阵：模型矩阵、观察矩阵和投影矩阵。一个顶点坐标将会根据以下过程被变换到裁剪坐标：</a:t>
            </a:r>
            <a:endParaRPr lang="zh-CN" altLang="en-US"/>
          </a:p>
        </p:txBody>
      </p:sp>
      <p:sp>
        <p:nvSpPr>
          <p:cNvPr id="6" name="文本框 5"/>
          <p:cNvSpPr txBox="1"/>
          <p:nvPr/>
        </p:nvSpPr>
        <p:spPr>
          <a:xfrm>
            <a:off x="742315" y="5598795"/>
            <a:ext cx="6279515" cy="368300"/>
          </a:xfrm>
          <a:prstGeom prst="rect">
            <a:avLst/>
          </a:prstGeom>
          <a:noFill/>
        </p:spPr>
        <p:txBody>
          <a:bodyPr wrap="square" rtlCol="0" anchor="t">
            <a:spAutoFit/>
          </a:bodyPr>
          <a:p>
            <a:r>
              <a:rPr lang="zh-CN" altLang="en-US"/>
              <a:t>最后的顶点应该被赋值到顶点着色器中的gl_Position</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65200" y="211455"/>
            <a:ext cx="9551670" cy="65151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48640" y="551815"/>
            <a:ext cx="2480310" cy="645160"/>
          </a:xfrm>
          <a:prstGeom prst="rect">
            <a:avLst/>
          </a:prstGeom>
          <a:noFill/>
        </p:spPr>
        <p:txBody>
          <a:bodyPr wrap="square" rtlCol="0">
            <a:spAutoFit/>
          </a:bodyPr>
          <a:p>
            <a:pPr algn="l"/>
            <a:r>
              <a:rPr lang="zh-CN" altLang="en-US" b="1">
                <a:sym typeface="+mn-ea"/>
              </a:rPr>
              <a:t>六、例子：旋转地球</a:t>
            </a:r>
            <a:endParaRPr lang="zh-CN" altLang="en-US">
              <a:solidFill>
                <a:schemeClr val="tx1"/>
              </a:solidFill>
            </a:endParaRPr>
          </a:p>
          <a:p>
            <a:endParaRPr lang="zh-CN" altLang="en-US"/>
          </a:p>
        </p:txBody>
      </p:sp>
      <p:pic>
        <p:nvPicPr>
          <p:cNvPr id="4" name="图片 3" descr="earth"/>
          <p:cNvPicPr>
            <a:picLocks noChangeAspect="1"/>
          </p:cNvPicPr>
          <p:nvPr/>
        </p:nvPicPr>
        <p:blipFill>
          <a:blip r:embed="rId1"/>
          <a:stretch>
            <a:fillRect/>
          </a:stretch>
        </p:blipFill>
        <p:spPr>
          <a:xfrm>
            <a:off x="193675" y="1325880"/>
            <a:ext cx="5966460" cy="2983230"/>
          </a:xfrm>
          <a:prstGeom prst="rect">
            <a:avLst/>
          </a:prstGeom>
        </p:spPr>
      </p:pic>
      <p:pic>
        <p:nvPicPr>
          <p:cNvPr id="5" name="20210222_142731">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466840" y="354330"/>
            <a:ext cx="5542280" cy="55778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97865" y="389255"/>
            <a:ext cx="6491605" cy="4055745"/>
          </a:xfrm>
          <a:prstGeom prst="rect">
            <a:avLst/>
          </a:prstGeom>
        </p:spPr>
      </p:pic>
      <p:pic>
        <p:nvPicPr>
          <p:cNvPr id="3" name="图片 2"/>
          <p:cNvPicPr>
            <a:picLocks noChangeAspect="1"/>
          </p:cNvPicPr>
          <p:nvPr/>
        </p:nvPicPr>
        <p:blipFill>
          <a:blip r:embed="rId2"/>
          <a:stretch>
            <a:fillRect/>
          </a:stretch>
        </p:blipFill>
        <p:spPr>
          <a:xfrm>
            <a:off x="7643495" y="0"/>
            <a:ext cx="5247640" cy="5022215"/>
          </a:xfrm>
          <a:prstGeom prst="rect">
            <a:avLst/>
          </a:prstGeom>
        </p:spPr>
      </p:pic>
      <p:sp>
        <p:nvSpPr>
          <p:cNvPr id="5" name="文本框 4"/>
          <p:cNvSpPr txBox="1"/>
          <p:nvPr/>
        </p:nvSpPr>
        <p:spPr>
          <a:xfrm>
            <a:off x="708025" y="5584190"/>
            <a:ext cx="1910080" cy="368300"/>
          </a:xfrm>
          <a:prstGeom prst="rect">
            <a:avLst/>
          </a:prstGeom>
          <a:noFill/>
        </p:spPr>
        <p:txBody>
          <a:bodyPr wrap="none" rtlCol="0">
            <a:spAutoFit/>
          </a:bodyPr>
          <a:p>
            <a:r>
              <a:rPr lang="zh-CN" altLang="en-US"/>
              <a:t>详细实现见</a:t>
            </a:r>
            <a:r>
              <a:rPr lang="en-US" altLang="zh-CN"/>
              <a:t>demo</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00735" y="556895"/>
            <a:ext cx="10819130" cy="3969385"/>
          </a:xfrm>
          <a:prstGeom prst="rect">
            <a:avLst/>
          </a:prstGeom>
          <a:noFill/>
        </p:spPr>
        <p:txBody>
          <a:bodyPr wrap="square" rtlCol="0" anchor="t">
            <a:spAutoFit/>
          </a:bodyPr>
          <a:p>
            <a:r>
              <a:rPr lang="zh-CN" altLang="en-US">
                <a:sym typeface="+mn-ea"/>
              </a:rPr>
              <a:t>七、其他</a:t>
            </a:r>
            <a:endParaRPr lang="zh-CN" altLang="en-US">
              <a:sym typeface="+mn-ea"/>
            </a:endParaRPr>
          </a:p>
          <a:p>
            <a:endParaRPr lang="zh-CN" altLang="en-US"/>
          </a:p>
          <a:p>
            <a:r>
              <a:rPr lang="en-US" altLang="zh-CN"/>
              <a:t>1.OpenGL</a:t>
            </a:r>
            <a:r>
              <a:rPr lang="zh-CN" altLang="en-US"/>
              <a:t>知识体系庞大，这里只是根据本人的理解介绍了一些基础和入门的操作。很多知识点包括光照，混合，深度和模版测试等都没做介绍。</a:t>
            </a:r>
            <a:endParaRPr lang="zh-CN" altLang="en-US"/>
          </a:p>
          <a:p>
            <a:endParaRPr lang="zh-CN" altLang="en-US"/>
          </a:p>
          <a:p>
            <a:r>
              <a:rPr lang="en-US" altLang="zh-CN"/>
              <a:t>2.</a:t>
            </a:r>
            <a:r>
              <a:rPr lang="zh-CN" altLang="en-US"/>
              <a:t>本文所有功能是基于</a:t>
            </a:r>
            <a:r>
              <a:rPr lang="en-US" altLang="zh-CN"/>
              <a:t>mac</a:t>
            </a:r>
            <a:r>
              <a:rPr lang="zh-CN" altLang="en-US"/>
              <a:t>系统</a:t>
            </a:r>
            <a:r>
              <a:rPr lang="en-US" altLang="zh-CN"/>
              <a:t>+GLFW+GLAD</a:t>
            </a:r>
            <a:r>
              <a:rPr lang="zh-CN" altLang="en-US"/>
              <a:t>实现的，并未对</a:t>
            </a:r>
            <a:r>
              <a:rPr lang="en-US" altLang="zh-CN"/>
              <a:t>EGL</a:t>
            </a:r>
            <a:r>
              <a:rPr lang="zh-CN" altLang="en-US"/>
              <a:t>如</a:t>
            </a:r>
            <a:r>
              <a:rPr lang="en-US" altLang="zh-CN"/>
              <a:t>EGLContext</a:t>
            </a:r>
            <a:r>
              <a:rPr lang="zh-CN" altLang="en-US"/>
              <a:t>，</a:t>
            </a:r>
            <a:r>
              <a:rPr lang="en-US" altLang="zh-CN"/>
              <a:t>EGLDisplay</a:t>
            </a:r>
            <a:r>
              <a:rPr lang="zh-CN" altLang="en-US"/>
              <a:t>，共享</a:t>
            </a:r>
            <a:r>
              <a:rPr lang="en-US" altLang="zh-CN"/>
              <a:t>Context</a:t>
            </a:r>
            <a:r>
              <a:rPr lang="zh-CN" altLang="en-US"/>
              <a:t>等做过多介绍。</a:t>
            </a:r>
            <a:endParaRPr lang="zh-CN" altLang="en-US"/>
          </a:p>
          <a:p>
            <a:endParaRPr lang="zh-CN" altLang="en-US"/>
          </a:p>
          <a:p>
            <a:r>
              <a:rPr lang="en-US" altLang="zh-CN"/>
              <a:t>3.OpenGL</a:t>
            </a:r>
            <a:r>
              <a:rPr lang="zh-CN" altLang="en-US"/>
              <a:t>调试工具</a:t>
            </a:r>
            <a:endParaRPr lang="zh-CN" altLang="en-US"/>
          </a:p>
          <a:p>
            <a:r>
              <a:rPr lang="en-US" altLang="zh-CN"/>
              <a:t>Android</a:t>
            </a:r>
            <a:r>
              <a:rPr lang="zh-CN" altLang="en-US"/>
              <a:t>平台 </a:t>
            </a:r>
            <a:r>
              <a:rPr lang="en-US" altLang="zh-CN"/>
              <a:t>GAPID</a:t>
            </a:r>
            <a:endParaRPr lang="en-US" altLang="zh-CN"/>
          </a:p>
          <a:p>
            <a:r>
              <a:rPr lang="zh-CN" altLang="en-US"/>
              <a:t>跨平台的gDebugger等</a:t>
            </a:r>
            <a:endParaRPr lang="zh-CN" altLang="en-US"/>
          </a:p>
          <a:p>
            <a:endParaRPr lang="zh-CN" altLang="en-US"/>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84910" y="814070"/>
            <a:ext cx="10073005" cy="3138170"/>
          </a:xfrm>
          <a:prstGeom prst="rect">
            <a:avLst/>
          </a:prstGeom>
          <a:noFill/>
        </p:spPr>
        <p:txBody>
          <a:bodyPr wrap="square" rtlCol="0">
            <a:spAutoFit/>
          </a:bodyPr>
          <a:p>
            <a:pPr algn="l"/>
            <a:r>
              <a:rPr lang="zh-CN" altLang="en-US"/>
              <a:t>以下所有的</a:t>
            </a:r>
            <a:r>
              <a:rPr lang="en-US" altLang="zh-CN"/>
              <a:t>demo</a:t>
            </a:r>
            <a:r>
              <a:rPr lang="zh-CN" altLang="en-US"/>
              <a:t>都是在</a:t>
            </a:r>
            <a:r>
              <a:rPr lang="en-US" altLang="zh-CN"/>
              <a:t>mac</a:t>
            </a:r>
            <a:r>
              <a:rPr lang="zh-CN" altLang="en-US"/>
              <a:t>平台是基于</a:t>
            </a:r>
            <a:r>
              <a:rPr lang="en-US" altLang="zh-CN"/>
              <a:t>GLFW+GLAD</a:t>
            </a:r>
            <a:r>
              <a:rPr lang="zh-CN" altLang="en-US"/>
              <a:t>实现的</a:t>
            </a:r>
            <a:endParaRPr lang="zh-CN" altLang="en-US"/>
          </a:p>
          <a:p>
            <a:pPr algn="l"/>
            <a:endParaRPr lang="en-US" altLang="zh-CN"/>
          </a:p>
          <a:p>
            <a:pPr algn="l"/>
            <a:endParaRPr lang="en-US" altLang="zh-CN"/>
          </a:p>
          <a:p>
            <a:pPr algn="l"/>
            <a:r>
              <a:rPr lang="en-US" altLang="zh-CN"/>
              <a:t>GLFW</a:t>
            </a:r>
            <a:r>
              <a:rPr lang="zh-CN" altLang="en-US"/>
              <a:t>：</a:t>
            </a:r>
            <a:br>
              <a:rPr lang="zh-CN" altLang="en-US"/>
            </a:br>
            <a:r>
              <a:rPr lang="zh-CN" altLang="en-US"/>
              <a:t>是一个OpenGL的应用框架,支持</a:t>
            </a:r>
            <a:r>
              <a:rPr lang="en-US" altLang="zh-CN"/>
              <a:t>Mac</a:t>
            </a:r>
            <a:r>
              <a:rPr lang="zh-CN" altLang="en-US"/>
              <a:t>，Linux和Windows。GLFW 主要用来处理特定操作系统下的特定任务，例如 OpenGL 窗口管理、分辨率切换、键盘、鼠标以及游戏手柄、定时器输入、线程创建等等。</a:t>
            </a:r>
            <a:endParaRPr lang="zh-CN" altLang="en-US"/>
          </a:p>
          <a:p>
            <a:pPr algn="l"/>
            <a:endParaRPr lang="en-US" altLang="zh-CN"/>
          </a:p>
          <a:p>
            <a:pPr algn="l"/>
            <a:r>
              <a:rPr lang="en-US" altLang="zh-CN"/>
              <a:t>GLAD</a:t>
            </a:r>
            <a:r>
              <a:rPr lang="zh-CN" altLang="en-US"/>
              <a:t>：</a:t>
            </a:r>
            <a:endParaRPr lang="zh-CN" altLang="en-US"/>
          </a:p>
          <a:p>
            <a:pPr algn="l"/>
            <a:r>
              <a:rPr lang="en-US" altLang="zh-CN"/>
              <a:t>用来访问OpenGL规范接口的第三方库</a:t>
            </a:r>
            <a:r>
              <a:rPr lang="zh-CN" altLang="en-US"/>
              <a:t>，GLAD可以使OpenGL基础渲染变得十分简单。</a:t>
            </a:r>
            <a:endParaRPr lang="zh-CN" altLang="en-US"/>
          </a:p>
          <a:p>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谢谢</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57250" y="548005"/>
            <a:ext cx="3422015" cy="3138170"/>
          </a:xfrm>
          <a:prstGeom prst="rect">
            <a:avLst/>
          </a:prstGeom>
          <a:noFill/>
        </p:spPr>
        <p:txBody>
          <a:bodyPr wrap="square" rtlCol="0">
            <a:spAutoFit/>
          </a:bodyPr>
          <a:p>
            <a:r>
              <a:rPr lang="zh-CN" altLang="en-US" b="1"/>
              <a:t>二、绘制一个三角形</a:t>
            </a:r>
            <a:r>
              <a:rPr lang="en-US" altLang="zh-CN" b="1"/>
              <a:t>/</a:t>
            </a:r>
            <a:r>
              <a:rPr lang="zh-CN" altLang="en-US" b="1"/>
              <a:t>矩形</a:t>
            </a:r>
            <a:endParaRPr lang="zh-CN" altLang="en-US"/>
          </a:p>
          <a:p>
            <a:endParaRPr lang="zh-CN" altLang="en-US"/>
          </a:p>
          <a:p>
            <a:endParaRPr lang="zh-CN" altLang="en-US"/>
          </a:p>
          <a:p>
            <a:r>
              <a:rPr lang="en-US" altLang="zh-CN"/>
              <a:t>1.</a:t>
            </a:r>
            <a:r>
              <a:rPr lang="zh-CN" altLang="en-US"/>
              <a:t>直接使用三角形</a:t>
            </a:r>
            <a:r>
              <a:rPr lang="en-US" altLang="zh-CN"/>
              <a:t>API</a:t>
            </a:r>
            <a:endParaRPr lang="en-US" altLang="zh-CN"/>
          </a:p>
          <a:p>
            <a:endParaRPr lang="en-US" altLang="zh-CN"/>
          </a:p>
          <a:p>
            <a:r>
              <a:rPr lang="en-US" altLang="zh-CN"/>
              <a:t>2.</a:t>
            </a:r>
            <a:r>
              <a:rPr lang="zh-CN" altLang="en-US"/>
              <a:t>使用</a:t>
            </a:r>
            <a:r>
              <a:rPr lang="en-US" altLang="zh-CN"/>
              <a:t>VBO</a:t>
            </a:r>
            <a:r>
              <a:rPr lang="zh-CN" altLang="en-US"/>
              <a:t>绘制三角形</a:t>
            </a:r>
            <a:endParaRPr lang="zh-CN" altLang="en-US"/>
          </a:p>
          <a:p>
            <a:endParaRPr lang="zh-CN" altLang="en-US"/>
          </a:p>
          <a:p>
            <a:r>
              <a:rPr lang="en-US" altLang="zh-CN"/>
              <a:t>3.</a:t>
            </a:r>
            <a:r>
              <a:rPr lang="zh-CN" altLang="en-US"/>
              <a:t>使用</a:t>
            </a:r>
            <a:r>
              <a:rPr lang="en-US" altLang="zh-CN"/>
              <a:t>VAO+VBO</a:t>
            </a:r>
            <a:r>
              <a:rPr lang="zh-CN" altLang="en-US"/>
              <a:t>绘制三角形</a:t>
            </a:r>
            <a:endParaRPr lang="zh-CN" altLang="en-US"/>
          </a:p>
          <a:p>
            <a:endParaRPr lang="zh-CN" altLang="en-US"/>
          </a:p>
          <a:p>
            <a:r>
              <a:rPr lang="en-US" altLang="zh-CN"/>
              <a:t>4.</a:t>
            </a:r>
            <a:r>
              <a:rPr lang="zh-CN" altLang="en-US"/>
              <a:t>使用</a:t>
            </a:r>
            <a:r>
              <a:rPr lang="en-US" altLang="zh-CN"/>
              <a:t>VAO+VBO+EBO</a:t>
            </a:r>
            <a:r>
              <a:rPr lang="zh-CN" altLang="en-US"/>
              <a:t>绘制矩形</a:t>
            </a:r>
            <a:endParaRPr lang="zh-CN" altLang="en-US"/>
          </a:p>
          <a:p>
            <a:endParaRPr lang="zh-CN" altLang="en-US"/>
          </a:p>
        </p:txBody>
      </p:sp>
      <p:pic>
        <p:nvPicPr>
          <p:cNvPr id="5" name="图片 4"/>
          <p:cNvPicPr>
            <a:picLocks noChangeAspect="1"/>
          </p:cNvPicPr>
          <p:nvPr/>
        </p:nvPicPr>
        <p:blipFill>
          <a:blip r:embed="rId1"/>
          <a:stretch>
            <a:fillRect/>
          </a:stretch>
        </p:blipFill>
        <p:spPr>
          <a:xfrm>
            <a:off x="6300470" y="548005"/>
            <a:ext cx="3636010" cy="2827655"/>
          </a:xfrm>
          <a:prstGeom prst="rect">
            <a:avLst/>
          </a:prstGeom>
        </p:spPr>
      </p:pic>
      <p:pic>
        <p:nvPicPr>
          <p:cNvPr id="6" name="图片 5"/>
          <p:cNvPicPr>
            <a:picLocks noChangeAspect="1"/>
          </p:cNvPicPr>
          <p:nvPr/>
        </p:nvPicPr>
        <p:blipFill>
          <a:blip r:embed="rId2"/>
          <a:stretch>
            <a:fillRect/>
          </a:stretch>
        </p:blipFill>
        <p:spPr>
          <a:xfrm>
            <a:off x="6300470" y="3509010"/>
            <a:ext cx="3636645" cy="2827655"/>
          </a:xfrm>
          <a:prstGeom prst="rect">
            <a:avLst/>
          </a:prstGeom>
        </p:spPr>
      </p:pic>
      <p:sp>
        <p:nvSpPr>
          <p:cNvPr id="7" name="文本框 6"/>
          <p:cNvSpPr txBox="1"/>
          <p:nvPr/>
        </p:nvSpPr>
        <p:spPr>
          <a:xfrm>
            <a:off x="10166985" y="1935480"/>
            <a:ext cx="1325880" cy="368300"/>
          </a:xfrm>
          <a:prstGeom prst="rect">
            <a:avLst/>
          </a:prstGeom>
          <a:noFill/>
        </p:spPr>
        <p:txBody>
          <a:bodyPr wrap="none" rtlCol="0">
            <a:spAutoFit/>
          </a:bodyPr>
          <a:p>
            <a:r>
              <a:rPr lang="zh-CN" altLang="en-US"/>
              <a:t>绘制三角形</a:t>
            </a:r>
            <a:endParaRPr lang="zh-CN" altLang="en-US"/>
          </a:p>
        </p:txBody>
      </p:sp>
      <p:sp>
        <p:nvSpPr>
          <p:cNvPr id="8" name="文本框 7"/>
          <p:cNvSpPr txBox="1"/>
          <p:nvPr/>
        </p:nvSpPr>
        <p:spPr>
          <a:xfrm>
            <a:off x="10248265" y="4738370"/>
            <a:ext cx="1097280" cy="368300"/>
          </a:xfrm>
          <a:prstGeom prst="rect">
            <a:avLst/>
          </a:prstGeom>
          <a:noFill/>
        </p:spPr>
        <p:txBody>
          <a:bodyPr wrap="none" rtlCol="0">
            <a:spAutoFit/>
          </a:bodyPr>
          <a:p>
            <a:r>
              <a:rPr lang="zh-CN" altLang="en-US"/>
              <a:t>绘制矩形</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8035" y="540385"/>
            <a:ext cx="3928745" cy="368300"/>
          </a:xfrm>
          <a:prstGeom prst="rect">
            <a:avLst/>
          </a:prstGeom>
          <a:noFill/>
        </p:spPr>
        <p:txBody>
          <a:bodyPr wrap="none" rtlCol="0">
            <a:spAutoFit/>
          </a:bodyPr>
          <a:p>
            <a:pPr algn="l"/>
            <a:r>
              <a:rPr lang="en-US" altLang="zh-CN"/>
              <a:t>1.</a:t>
            </a:r>
            <a:r>
              <a:rPr lang="zh-CN" altLang="en-US"/>
              <a:t>直接使用</a:t>
            </a:r>
            <a:r>
              <a:rPr lang="en-US" altLang="zh-CN"/>
              <a:t>API</a:t>
            </a:r>
            <a:r>
              <a:rPr lang="zh-CN" altLang="en-US"/>
              <a:t>（该方式为立即模式）</a:t>
            </a:r>
            <a:endParaRPr lang="zh-CN" altLang="en-US"/>
          </a:p>
        </p:txBody>
      </p:sp>
      <p:sp>
        <p:nvSpPr>
          <p:cNvPr id="2" name="文本框 1"/>
          <p:cNvSpPr txBox="1"/>
          <p:nvPr/>
        </p:nvSpPr>
        <p:spPr>
          <a:xfrm>
            <a:off x="7524750" y="1285875"/>
            <a:ext cx="4211955" cy="2306955"/>
          </a:xfrm>
          <a:prstGeom prst="rect">
            <a:avLst/>
          </a:prstGeom>
          <a:noFill/>
          <a:ln>
            <a:solidFill>
              <a:schemeClr val="accent3"/>
            </a:solidFill>
          </a:ln>
        </p:spPr>
        <p:txBody>
          <a:bodyPr wrap="square" rtlCol="0">
            <a:spAutoFit/>
          </a:bodyPr>
          <a:p>
            <a:pPr algn="l"/>
            <a:r>
              <a:rPr lang="en-US" altLang="zh-CN"/>
              <a:t>GL_TRIANGLES</a:t>
            </a:r>
            <a:r>
              <a:rPr lang="zh-CN" altLang="en-US"/>
              <a:t>是</a:t>
            </a:r>
            <a:r>
              <a:rPr lang="en-US" altLang="zh-CN"/>
              <a:t>OpenGL</a:t>
            </a:r>
            <a:r>
              <a:rPr lang="zh-CN" altLang="en-US"/>
              <a:t>的一种基本图元</a:t>
            </a:r>
            <a:endParaRPr lang="zh-CN" altLang="en-US"/>
          </a:p>
          <a:p>
            <a:pPr algn="l"/>
            <a:endParaRPr lang="zh-CN" altLang="en-US"/>
          </a:p>
          <a:p>
            <a:pPr algn="l"/>
            <a:endParaRPr lang="zh-CN" altLang="en-US"/>
          </a:p>
          <a:p>
            <a:pPr algn="l"/>
            <a:r>
              <a:rPr lang="zh-CN" altLang="en-US"/>
              <a:t>OpenGL的基本图元有点（Point）、线段（Line）、多边形（Ploygon）、三角形（Triangle）、四边形（Quadrangle）。</a:t>
            </a:r>
            <a:endParaRPr lang="zh-CN" altLang="en-US"/>
          </a:p>
        </p:txBody>
      </p:sp>
      <p:pic>
        <p:nvPicPr>
          <p:cNvPr id="3" name="图片 2"/>
          <p:cNvPicPr>
            <a:picLocks noChangeAspect="1"/>
          </p:cNvPicPr>
          <p:nvPr/>
        </p:nvPicPr>
        <p:blipFill>
          <a:blip r:embed="rId1"/>
          <a:stretch>
            <a:fillRect/>
          </a:stretch>
        </p:blipFill>
        <p:spPr>
          <a:xfrm>
            <a:off x="859155" y="1285875"/>
            <a:ext cx="5067300" cy="3606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45820" y="666115"/>
            <a:ext cx="5567045" cy="3138170"/>
          </a:xfrm>
          <a:prstGeom prst="rect">
            <a:avLst/>
          </a:prstGeom>
          <a:noFill/>
        </p:spPr>
        <p:txBody>
          <a:bodyPr wrap="square" rtlCol="0">
            <a:spAutoFit/>
          </a:bodyPr>
          <a:p>
            <a:pPr algn="l"/>
            <a:r>
              <a:rPr lang="en-US" altLang="zh-CN"/>
              <a:t>2.</a:t>
            </a:r>
            <a:r>
              <a:rPr lang="zh-CN" altLang="en-US"/>
              <a:t>使用</a:t>
            </a:r>
            <a:r>
              <a:rPr lang="en-US" altLang="zh-CN"/>
              <a:t>VBO</a:t>
            </a:r>
            <a:r>
              <a:rPr lang="zh-CN" altLang="en-US"/>
              <a:t>绘制</a:t>
            </a:r>
            <a:endParaRPr lang="zh-CN" altLang="en-US"/>
          </a:p>
          <a:p>
            <a:pPr algn="l"/>
            <a:endParaRPr lang="zh-CN" altLang="en-US"/>
          </a:p>
          <a:p>
            <a:pPr algn="l"/>
            <a:r>
              <a:rPr lang="en-US" altLang="zh-CN"/>
              <a:t>(1)</a:t>
            </a:r>
            <a:r>
              <a:rPr lang="zh-CN" altLang="en-US"/>
              <a:t>顶点缓冲对象：Vertex Buffer Object 简称VBO</a:t>
            </a:r>
            <a:endParaRPr lang="zh-CN" altLang="en-US"/>
          </a:p>
          <a:p>
            <a:pPr algn="l"/>
            <a:endParaRPr lang="zh-CN" altLang="en-US"/>
          </a:p>
          <a:p>
            <a:pPr algn="l"/>
            <a:r>
              <a:rPr lang="zh-CN" altLang="en-US">
                <a:sym typeface="+mn-ea"/>
              </a:rPr>
              <a:t>顶点着色器接着会处理我们在内存中指定数量的顶点。</a:t>
            </a:r>
            <a:endParaRPr lang="zh-CN" altLang="en-US">
              <a:sym typeface="+mn-ea"/>
            </a:endParaRPr>
          </a:p>
          <a:p>
            <a:pPr algn="l"/>
            <a:endParaRPr lang="zh-CN" altLang="en-US">
              <a:sym typeface="+mn-ea"/>
            </a:endParaRPr>
          </a:p>
          <a:p>
            <a:pPr algn="l"/>
            <a:r>
              <a:rPr lang="zh-CN" altLang="en-US">
                <a:sym typeface="+mn-ea"/>
              </a:rPr>
              <a:t>顶点缓冲对象(VBO)管理这个内存，它会在GPU内存</a:t>
            </a:r>
            <a:endParaRPr lang="zh-CN" altLang="en-US">
              <a:sym typeface="+mn-ea"/>
            </a:endParaRPr>
          </a:p>
          <a:p>
            <a:pPr algn="l"/>
            <a:r>
              <a:rPr lang="zh-CN" altLang="en-US">
                <a:sym typeface="+mn-ea"/>
              </a:rPr>
              <a:t>（通常被称为显存）中储存大量顶点。</a:t>
            </a:r>
            <a:endParaRPr lang="zh-CN" altLang="en-US"/>
          </a:p>
          <a:p>
            <a:pPr algn="l"/>
            <a:endParaRPr lang="zh-CN" altLang="en-US"/>
          </a:p>
          <a:p>
            <a:pPr algn="l"/>
            <a:endParaRPr lang="zh-CN" altLang="en-US"/>
          </a:p>
          <a:p>
            <a:endParaRPr lang="zh-CN" altLang="en-US"/>
          </a:p>
        </p:txBody>
      </p:sp>
      <p:pic>
        <p:nvPicPr>
          <p:cNvPr id="6" name="图片 5"/>
          <p:cNvPicPr>
            <a:picLocks noChangeAspect="1"/>
          </p:cNvPicPr>
          <p:nvPr/>
        </p:nvPicPr>
        <p:blipFill>
          <a:blip r:embed="rId1"/>
          <a:stretch>
            <a:fillRect/>
          </a:stretch>
        </p:blipFill>
        <p:spPr>
          <a:xfrm>
            <a:off x="948690" y="3557270"/>
            <a:ext cx="3810000" cy="1876425"/>
          </a:xfrm>
          <a:prstGeom prst="rect">
            <a:avLst/>
          </a:prstGeom>
        </p:spPr>
      </p:pic>
      <p:sp>
        <p:nvSpPr>
          <p:cNvPr id="3" name="文本框 2"/>
          <p:cNvSpPr txBox="1"/>
          <p:nvPr/>
        </p:nvSpPr>
        <p:spPr>
          <a:xfrm>
            <a:off x="836930" y="5740400"/>
            <a:ext cx="10518140" cy="922020"/>
          </a:xfrm>
          <a:prstGeom prst="rect">
            <a:avLst/>
          </a:prstGeom>
          <a:noFill/>
        </p:spPr>
        <p:txBody>
          <a:bodyPr wrap="square" rtlCol="0">
            <a:spAutoFit/>
          </a:bodyPr>
          <a:p>
            <a:pPr algn="l"/>
            <a:r>
              <a:rPr lang="zh-CN" altLang="en-US"/>
              <a:t>由于OpenGL是在3D空间中工作的，而我们渲染的是一个2D三角形，我们将它顶点的z坐标设置为0.0</a:t>
            </a:r>
            <a:endParaRPr lang="zh-CN" altLang="en-US"/>
          </a:p>
          <a:p>
            <a:pPr algn="l"/>
            <a:endParaRPr lang="zh-CN" altLang="en-US">
              <a:sym typeface="+mn-ea"/>
            </a:endParaRPr>
          </a:p>
          <a:p>
            <a:pPr algn="l"/>
            <a:endParaRPr lang="zh-CN" altLang="en-US"/>
          </a:p>
        </p:txBody>
      </p:sp>
      <p:sp>
        <p:nvSpPr>
          <p:cNvPr id="4" name="文本框 3"/>
          <p:cNvSpPr txBox="1"/>
          <p:nvPr/>
        </p:nvSpPr>
        <p:spPr>
          <a:xfrm>
            <a:off x="6563995" y="1352550"/>
            <a:ext cx="4799965" cy="2306955"/>
          </a:xfrm>
          <a:prstGeom prst="rect">
            <a:avLst/>
          </a:prstGeom>
          <a:noFill/>
          <a:ln>
            <a:solidFill>
              <a:schemeClr val="accent3"/>
            </a:solidFill>
          </a:ln>
        </p:spPr>
        <p:txBody>
          <a:bodyPr wrap="square" rtlCol="0">
            <a:spAutoFit/>
          </a:bodyPr>
          <a:p>
            <a:pPr algn="l"/>
            <a:r>
              <a:rPr lang="zh-CN" altLang="en-US">
                <a:solidFill>
                  <a:srgbClr val="FF0000"/>
                </a:solidFill>
              </a:rPr>
              <a:t>标准化设备坐标(Normalized Device Coordinates, NDC)</a:t>
            </a:r>
            <a:endParaRPr lang="zh-CN" altLang="en-US"/>
          </a:p>
          <a:p>
            <a:pPr algn="l"/>
            <a:endParaRPr lang="zh-CN" altLang="en-US"/>
          </a:p>
          <a:p>
            <a:pPr algn="l"/>
            <a:r>
              <a:rPr lang="zh-CN" altLang="en-US"/>
              <a:t>一旦顶点坐标已经在顶点着色器中处理过，它们就应该是标准化设备坐标了，标准化设备坐标是一个x、y和z值在-1.0到1.0的一小段空间。任何落在范围外的坐标都会被丢弃/裁剪，不会显示在你的屏幕上。</a:t>
            </a:r>
            <a:endParaRPr lang="zh-CN" altLang="en-US"/>
          </a:p>
        </p:txBody>
      </p:sp>
      <p:pic>
        <p:nvPicPr>
          <p:cNvPr id="7" name="图片 6"/>
          <p:cNvPicPr>
            <a:picLocks noChangeAspect="1"/>
          </p:cNvPicPr>
          <p:nvPr/>
        </p:nvPicPr>
        <p:blipFill>
          <a:blip r:embed="rId2"/>
          <a:stretch>
            <a:fillRect/>
          </a:stretch>
        </p:blipFill>
        <p:spPr>
          <a:xfrm>
            <a:off x="6412865" y="4100195"/>
            <a:ext cx="3952875" cy="133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40130" y="605155"/>
            <a:ext cx="2540000" cy="368300"/>
          </a:xfrm>
          <a:prstGeom prst="rect">
            <a:avLst/>
          </a:prstGeom>
          <a:noFill/>
        </p:spPr>
        <p:txBody>
          <a:bodyPr wrap="square" rtlCol="0" anchor="t">
            <a:spAutoFit/>
          </a:bodyPr>
          <a:p>
            <a:r>
              <a:rPr lang="en-US" altLang="zh-CN"/>
              <a:t>(2)</a:t>
            </a:r>
            <a:r>
              <a:rPr lang="zh-CN" altLang="en-US"/>
              <a:t>顶点着色器：</a:t>
            </a:r>
            <a:endParaRPr lang="zh-CN" altLang="en-US"/>
          </a:p>
        </p:txBody>
      </p:sp>
      <p:pic>
        <p:nvPicPr>
          <p:cNvPr id="3" name="图片 2"/>
          <p:cNvPicPr>
            <a:picLocks noChangeAspect="1"/>
          </p:cNvPicPr>
          <p:nvPr/>
        </p:nvPicPr>
        <p:blipFill>
          <a:blip r:embed="rId1"/>
          <a:stretch>
            <a:fillRect/>
          </a:stretch>
        </p:blipFill>
        <p:spPr>
          <a:xfrm>
            <a:off x="914400" y="1301750"/>
            <a:ext cx="5857875" cy="1371600"/>
          </a:xfrm>
          <a:prstGeom prst="rect">
            <a:avLst/>
          </a:prstGeom>
        </p:spPr>
      </p:pic>
      <p:pic>
        <p:nvPicPr>
          <p:cNvPr id="4" name="图片 3"/>
          <p:cNvPicPr>
            <a:picLocks noChangeAspect="1"/>
          </p:cNvPicPr>
          <p:nvPr/>
        </p:nvPicPr>
        <p:blipFill>
          <a:blip r:embed="rId2"/>
          <a:stretch>
            <a:fillRect/>
          </a:stretch>
        </p:blipFill>
        <p:spPr>
          <a:xfrm>
            <a:off x="7041515" y="331470"/>
            <a:ext cx="4857750" cy="3473450"/>
          </a:xfrm>
          <a:prstGeom prst="rect">
            <a:avLst/>
          </a:prstGeom>
        </p:spPr>
      </p:pic>
      <p:sp>
        <p:nvSpPr>
          <p:cNvPr id="5" name="文本框 4"/>
          <p:cNvSpPr txBox="1"/>
          <p:nvPr/>
        </p:nvSpPr>
        <p:spPr>
          <a:xfrm>
            <a:off x="845820" y="3939540"/>
            <a:ext cx="8749665" cy="2306955"/>
          </a:xfrm>
          <a:prstGeom prst="rect">
            <a:avLst/>
          </a:prstGeom>
          <a:noFill/>
        </p:spPr>
        <p:txBody>
          <a:bodyPr wrap="square" rtlCol="0" anchor="t">
            <a:spAutoFit/>
          </a:bodyPr>
          <a:p>
            <a:r>
              <a:rPr lang="zh-CN" altLang="en-US"/>
              <a:t>着色器语言GLSL(OpenGL Shading Language)</a:t>
            </a:r>
            <a:endParaRPr lang="zh-CN" altLang="en-US"/>
          </a:p>
          <a:p>
            <a:endParaRPr lang="zh-CN" altLang="en-US"/>
          </a:p>
          <a:p>
            <a:r>
              <a:rPr lang="en-US" altLang="zh-CN"/>
              <a:t>1.</a:t>
            </a:r>
            <a:r>
              <a:rPr lang="zh-CN" altLang="en-US"/>
              <a:t>in关键字，在顶点着色器中声明所有的输入顶点属性(Input Vertex Attribute)</a:t>
            </a:r>
            <a:endParaRPr lang="zh-CN" altLang="en-US"/>
          </a:p>
          <a:p>
            <a:endParaRPr lang="zh-CN" altLang="en-US"/>
          </a:p>
          <a:p>
            <a:r>
              <a:rPr lang="en-US" altLang="zh-CN"/>
              <a:t>2.layout (location = 0)设定了输入变量的位置值(Location)</a:t>
            </a:r>
            <a:endParaRPr lang="en-US" altLang="zh-CN"/>
          </a:p>
          <a:p>
            <a:endParaRPr lang="en-US" altLang="zh-CN"/>
          </a:p>
          <a:p>
            <a:r>
              <a:rPr lang="en-US" altLang="zh-CN"/>
              <a:t>3.gl_Position设置的值会成为该顶点着色器的输出</a:t>
            </a:r>
            <a:endParaRPr lang="en-US" altLang="zh-CN"/>
          </a:p>
          <a:p>
            <a:endParaRPr lang="zh-CN" altLang="en-US"/>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6097</Words>
  <Application>WPS 演示</Application>
  <PresentationFormat>宽屏</PresentationFormat>
  <Paragraphs>344</Paragraphs>
  <Slides>50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Arial</vt:lpstr>
      <vt:lpstr>方正书宋_GBK</vt:lpstr>
      <vt:lpstr>Wingdings</vt:lpstr>
      <vt:lpstr>Calibri Light</vt:lpstr>
      <vt:lpstr>Helvetica Neue</vt:lpstr>
      <vt:lpstr>宋体</vt:lpstr>
      <vt:lpstr>汉仪书宋二KW</vt:lpstr>
      <vt:lpstr>Calibri</vt:lpstr>
      <vt:lpstr>微软雅黑</vt:lpstr>
      <vt:lpstr>汉仪旗黑</vt:lpstr>
      <vt:lpstr>Arial Unicode MS</vt:lpstr>
      <vt:lpstr>Office 主题</vt:lpstr>
      <vt:lpstr>OpenGL ES探索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hfy</dc:creator>
  <cp:lastModifiedBy>hfy</cp:lastModifiedBy>
  <cp:revision>158</cp:revision>
  <dcterms:created xsi:type="dcterms:W3CDTF">2021-02-27T01:58:31Z</dcterms:created>
  <dcterms:modified xsi:type="dcterms:W3CDTF">2021-02-27T01:58:31Z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2052-3.3.0.5120</vt:lpwstr>
  </property>
</Properties>
</file>